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18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61" r:id="rId2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0" d="100"/>
          <a:sy n="60" d="100"/>
        </p:scale>
        <p:origin x="102" y="30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presProps" Target="presProps.xml" /><Relationship Id="rId20" Type="http://schemas.openxmlformats.org/officeDocument/2006/relationships/tableStyles" Target="tableStyles.xml" /><Relationship Id="rId21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304800" y="990600"/>
            <a:ext cx="114808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 sz="1800">
              <a:solidFill>
                <a:srgbClr val="FFFFFF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 bwMode="auto">
          <a:xfrm>
            <a:off x="304800" y="1447800"/>
            <a:ext cx="3048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355600" y="6172200"/>
            <a:ext cx="11480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 sz="1800">
              <a:solidFill>
                <a:srgbClr val="FFFFFF"/>
              </a:solidFill>
            </a:endParaRPr>
          </a:p>
        </p:txBody>
      </p:sp>
      <p:sp>
        <p:nvSpPr>
          <p:cNvPr id="108546" name="Rectangle 2"/>
          <p:cNvSpPr>
            <a:spLocks noChangeArrowheads="1" noGrp="1"/>
          </p:cNvSpPr>
          <p:nvPr>
            <p:ph type="ctrTitle"/>
          </p:nvPr>
        </p:nvSpPr>
        <p:spPr bwMode="auto">
          <a:xfrm>
            <a:off x="3860800" y="1371600"/>
            <a:ext cx="7823200" cy="2286000"/>
          </a:xfrm>
        </p:spPr>
        <p:txBody>
          <a:bodyPr/>
          <a:lstStyle>
            <a:lvl1pPr>
              <a:defRPr sz="45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8547" name="Rectangle 3"/>
          <p:cNvSpPr>
            <a:spLocks noChangeArrowheads="1" noGrp="1"/>
          </p:cNvSpPr>
          <p:nvPr>
            <p:ph type="subTitle" idx="1"/>
          </p:nvPr>
        </p:nvSpPr>
        <p:spPr bwMode="auto">
          <a:xfrm>
            <a:off x="3962400" y="4267200"/>
            <a:ext cx="7721600" cy="1447800"/>
          </a:xfrm>
        </p:spPr>
        <p:txBody>
          <a:bodyPr/>
          <a:lstStyle>
            <a:lvl1pPr marL="0" indent="0">
              <a:buFont typeface="Wingdings"/>
              <a:buNone/>
              <a:defRPr sz="2600" b="1"/>
            </a:lvl1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20" name="Rectangle 4"/>
          <p:cNvSpPr>
            <a:spLocks noChangeArrowheads="1" noGrp="1"/>
          </p:cNvSpPr>
          <p:nvPr>
            <p:ph type="dt" sz="half" idx="10"/>
          </p:nvPr>
        </p:nvSpPr>
        <p:spPr bwMode="auto"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CCA96-FDD1-4127-967E-680D4832F5F8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21" name="Rectangle 5"/>
          <p:cNvSpPr>
            <a:spLocks noChangeArrowheads="1"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2" name="Rectangle 6"/>
          <p:cNvSpPr>
            <a:spLocks noChangeArrowheads="1"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11637C0-A720-45B4-BDF8-B337E9D84B4E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Rectangle 4"/>
          <p:cNvSpPr>
            <a:spLocks noChangeArrowheads="1" noGrp="1"/>
          </p:cNvSpPr>
          <p:nvPr>
            <p:ph type="ftr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ChangeArrowheads="1" noGrp="1"/>
          </p:cNvSpPr>
          <p:nvPr>
            <p:ph type="sldNum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ADC9E-BC51-43A4-92EB-F1D9F18BA902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ChangeArrowheads="1" noGrp="1"/>
          </p:cNvSpPr>
          <p:nvPr>
            <p:ph type="dt" sz="half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2E4FF-B621-4B78-AF71-1A52A31FEEE2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9245599" y="457200"/>
            <a:ext cx="2336800" cy="5638800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2235200" y="457200"/>
            <a:ext cx="6807200" cy="5638800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Rectangle 4"/>
          <p:cNvSpPr>
            <a:spLocks noChangeArrowheads="1" noGrp="1"/>
          </p:cNvSpPr>
          <p:nvPr>
            <p:ph type="ftr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ChangeArrowheads="1" noGrp="1"/>
          </p:cNvSpPr>
          <p:nvPr>
            <p:ph type="sldNum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9FF7B-3AEF-4376-A7D2-CBB0B0BAA78B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ChangeArrowheads="1" noGrp="1"/>
          </p:cNvSpPr>
          <p:nvPr>
            <p:ph type="dt" sz="half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F20CD-7592-4DA1-837F-6A0152F7B9C1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chart" userDrawn="1">
  <p:cSld name="Заголовок и диаграмм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235200" y="457200"/>
            <a:ext cx="9347200" cy="12954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 bwMode="auto">
          <a:xfrm>
            <a:off x="2235200" y="1981200"/>
            <a:ext cx="9347200" cy="4114800"/>
          </a:xfrm>
        </p:spPr>
        <p:txBody>
          <a:bodyPr/>
          <a:lstStyle/>
          <a:p>
            <a:pPr lvl="0">
              <a:defRPr/>
            </a:pPr>
            <a:endParaRPr lang="ru-RU"/>
          </a:p>
        </p:txBody>
      </p:sp>
      <p:sp>
        <p:nvSpPr>
          <p:cNvPr id="4" name="Rectangle 4"/>
          <p:cNvSpPr>
            <a:spLocks noChangeArrowheads="1" noGrp="1"/>
          </p:cNvSpPr>
          <p:nvPr>
            <p:ph type="ftr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ChangeArrowheads="1" noGrp="1"/>
          </p:cNvSpPr>
          <p:nvPr>
            <p:ph type="sldNum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B8A48-4842-4F05-8322-8EBE256B8341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ChangeArrowheads="1" noGrp="1"/>
          </p:cNvSpPr>
          <p:nvPr>
            <p:ph type="dt" sz="half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442B7-C932-4BD2-94FE-4EA0D5D92883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Rectangle 4"/>
          <p:cNvSpPr>
            <a:spLocks noChangeArrowheads="1" noGrp="1"/>
          </p:cNvSpPr>
          <p:nvPr>
            <p:ph type="ftr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ChangeArrowheads="1" noGrp="1"/>
          </p:cNvSpPr>
          <p:nvPr>
            <p:ph type="sldNum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26910-0884-4442-9FF0-7B7518D89378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ChangeArrowheads="1" noGrp="1"/>
          </p:cNvSpPr>
          <p:nvPr>
            <p:ph type="dt" sz="half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844DA-BF6C-4AB7-9A4D-77C014F2F5D2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Rectangle 4"/>
          <p:cNvSpPr>
            <a:spLocks noChangeArrowheads="1" noGrp="1"/>
          </p:cNvSpPr>
          <p:nvPr>
            <p:ph type="ftr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ChangeArrowheads="1" noGrp="1"/>
          </p:cNvSpPr>
          <p:nvPr>
            <p:ph type="sldNum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2A611-E28D-4893-B1AF-F9392720C00F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ChangeArrowheads="1" noGrp="1"/>
          </p:cNvSpPr>
          <p:nvPr>
            <p:ph type="dt" sz="half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2D659-5230-4F2F-8FCF-3A72D3C2AFC7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2235200" y="1981200"/>
            <a:ext cx="4572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7010399" y="1981200"/>
            <a:ext cx="4572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Rectangle 4"/>
          <p:cNvSpPr>
            <a:spLocks noChangeArrowheads="1" noGrp="1"/>
          </p:cNvSpPr>
          <p:nvPr>
            <p:ph type="ftr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ChangeArrowheads="1" noGrp="1"/>
          </p:cNvSpPr>
          <p:nvPr>
            <p:ph type="sldNum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7880A-320A-4AD6-BA05-34D0E35419C9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2"/>
          <p:cNvSpPr>
            <a:spLocks noChangeArrowheads="1" noGrp="1"/>
          </p:cNvSpPr>
          <p:nvPr>
            <p:ph type="dt" sz="half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4273F-FCDE-4990-B74A-77D77E86689D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Rectangle 4"/>
          <p:cNvSpPr>
            <a:spLocks noChangeArrowheads="1" noGrp="1"/>
          </p:cNvSpPr>
          <p:nvPr>
            <p:ph type="ftr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ChangeArrowheads="1" noGrp="1"/>
          </p:cNvSpPr>
          <p:nvPr>
            <p:ph type="sldNum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49A7D-3A73-417A-A3B6-46FB0CD3D82E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Rectangle 22"/>
          <p:cNvSpPr>
            <a:spLocks noChangeArrowheads="1" noGrp="1"/>
          </p:cNvSpPr>
          <p:nvPr>
            <p:ph type="dt" sz="half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22E13-1534-49E5-BF76-50AE4B6F0DCB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Rectangle 4"/>
          <p:cNvSpPr>
            <a:spLocks noChangeArrowheads="1" noGrp="1"/>
          </p:cNvSpPr>
          <p:nvPr>
            <p:ph type="ftr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ChangeArrowheads="1" noGrp="1"/>
          </p:cNvSpPr>
          <p:nvPr>
            <p:ph type="sldNum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C2FC2-9BF4-4805-8F07-494EAC57A839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2"/>
          <p:cNvSpPr>
            <a:spLocks noChangeArrowheads="1" noGrp="1"/>
          </p:cNvSpPr>
          <p:nvPr>
            <p:ph type="dt" sz="half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9D645-BA96-420F-995C-F6CEC7759239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 noGrp="1"/>
          </p:cNvSpPr>
          <p:nvPr>
            <p:ph type="ftr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ChangeArrowheads="1" noGrp="1"/>
          </p:cNvSpPr>
          <p:nvPr>
            <p:ph type="sldNum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FE9B3-EE1C-45A4-BA7F-4516B1A46626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22"/>
          <p:cNvSpPr>
            <a:spLocks noChangeArrowheads="1" noGrp="1"/>
          </p:cNvSpPr>
          <p:nvPr>
            <p:ph type="dt" sz="half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CE0BA-6A90-4E39-AAC8-419C0067E383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4766732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Rectangle 4"/>
          <p:cNvSpPr>
            <a:spLocks noChangeArrowheads="1" noGrp="1"/>
          </p:cNvSpPr>
          <p:nvPr>
            <p:ph type="ftr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ChangeArrowheads="1" noGrp="1"/>
          </p:cNvSpPr>
          <p:nvPr>
            <p:ph type="sldNum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04A67-1CDE-4BAB-BFB7-FD8DA345FE1A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2"/>
          <p:cNvSpPr>
            <a:spLocks noChangeArrowheads="1" noGrp="1"/>
          </p:cNvSpPr>
          <p:nvPr>
            <p:ph type="dt" sz="half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3E874-26B9-462F-8F72-DF431B36D272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Rectangle 4"/>
          <p:cNvSpPr>
            <a:spLocks noChangeArrowheads="1" noGrp="1"/>
          </p:cNvSpPr>
          <p:nvPr>
            <p:ph type="ftr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ChangeArrowheads="1" noGrp="1"/>
          </p:cNvSpPr>
          <p:nvPr>
            <p:ph type="sldNum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273F7-2D83-4D9C-8DEC-64E32BB9113C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2"/>
          <p:cNvSpPr>
            <a:spLocks noChangeArrowheads="1" noGrp="1"/>
          </p:cNvSpPr>
          <p:nvPr>
            <p:ph type="dt" sz="half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4E379-8996-4C24-9C56-41002BAAA49F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3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 noGrp="1"/>
          </p:cNvSpPr>
          <p:nvPr>
            <p:ph type="title"/>
          </p:nvPr>
        </p:nvSpPr>
        <p:spPr bwMode="auto">
          <a:xfrm>
            <a:off x="2235200" y="457200"/>
            <a:ext cx="9347200" cy="12954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27" name="Rectangle 3"/>
          <p:cNvSpPr>
            <a:spLocks noChangeArrowheads="1" noGrp="1"/>
          </p:cNvSpPr>
          <p:nvPr>
            <p:ph type="body" idx="1"/>
          </p:nvPr>
        </p:nvSpPr>
        <p:spPr bwMode="auto">
          <a:xfrm>
            <a:off x="2235200" y="1981200"/>
            <a:ext cx="93472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07524" name="Rectangle 4"/>
          <p:cNvSpPr>
            <a:spLocks noChangeArrowheads="1" noGrp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 algn="ctr">
              <a:defRPr sz="1200">
                <a:solidFill>
                  <a:schemeClr val="tx2"/>
                </a:solidFill>
                <a:latin typeface="Arial"/>
              </a:defRPr>
            </a:lvl1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07525" name="Rectangle 5"/>
          <p:cNvSpPr>
            <a:spLocks noChangeArrowheads="1" noGrp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0D0B227E-94F2-4DF5-B6A6-B8E7FAD691CD}" type="slidenum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355600" y="6172200"/>
            <a:ext cx="11480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 sz="1800">
              <a:solidFill>
                <a:srgbClr val="FFFFFF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04800" y="304800"/>
            <a:ext cx="114808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 sz="1800">
              <a:solidFill>
                <a:srgbClr val="FFFFFF"/>
              </a:solidFill>
            </a:endParaRPr>
          </a:p>
        </p:txBody>
      </p:sp>
      <p:grpSp>
        <p:nvGrpSpPr>
          <p:cNvPr id="1032" name="Group 8"/>
          <p:cNvGrpSpPr/>
          <p:nvPr/>
        </p:nvGrpSpPr>
        <p:grpSpPr bwMode="auto">
          <a:xfrm>
            <a:off x="304800" y="457200"/>
            <a:ext cx="1661584" cy="1371600"/>
            <a:chOff x="144" y="288"/>
            <a:chExt cx="785" cy="864"/>
          </a:xfrm>
        </p:grpSpPr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35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36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37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38" name="Rectangle 13"/>
            <p:cNvSpPr>
              <a:spLocks noChangeArrowheads="1"/>
            </p:cNvSpPr>
            <p:nvPr/>
          </p:nvSpPr>
          <p:spPr bwMode="auto">
            <a:xfrm>
              <a:off x="334" y="288"/>
              <a:ext cx="28" cy="2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39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40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41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42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43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44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45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  <p:sp>
          <p:nvSpPr>
            <p:cNvPr id="1046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</a:defRPr>
              </a:lvl9pPr>
            </a:lstStyle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800">
                <a:solidFill>
                  <a:srgbClr val="FFFFFF"/>
                </a:solidFill>
              </a:endParaRPr>
            </a:p>
          </p:txBody>
        </p:sp>
      </p:grpSp>
      <p:sp>
        <p:nvSpPr>
          <p:cNvPr id="107542" name="Rectangle 22"/>
          <p:cNvSpPr>
            <a:spLocks noChangeArrowheads="1" noGrp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>
              <a:defRPr sz="1200">
                <a:solidFill>
                  <a:schemeClr val="tx2"/>
                </a:solidFill>
                <a:latin typeface="Arial"/>
              </a:defRPr>
            </a:lvl1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DA7638D8-1579-41E3-8AAD-8B571356A876}" type="datetimeFigureOut">
              <a:rPr lang="ru-RU">
                <a:solidFill>
                  <a:srgbClr val="FFFFFF"/>
                </a:solidFill>
              </a:rPr>
              <a:t/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>
        <a:spcBef>
          <a:spcPts val="0"/>
        </a:spcBef>
        <a:spcAft>
          <a:spcPts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>
        <a:spcBef>
          <a:spcPts val="0"/>
        </a:spcBef>
        <a:spcAft>
          <a:spcPts val="0"/>
        </a:spcAft>
        <a:defRPr sz="3900">
          <a:solidFill>
            <a:schemeClr val="tx2"/>
          </a:solidFill>
          <a:latin typeface="Arial"/>
        </a:defRPr>
      </a:lvl2pPr>
      <a:lvl3pPr algn="l">
        <a:spcBef>
          <a:spcPts val="0"/>
        </a:spcBef>
        <a:spcAft>
          <a:spcPts val="0"/>
        </a:spcAft>
        <a:defRPr sz="3900">
          <a:solidFill>
            <a:schemeClr val="tx2"/>
          </a:solidFill>
          <a:latin typeface="Arial"/>
        </a:defRPr>
      </a:lvl3pPr>
      <a:lvl4pPr algn="l">
        <a:spcBef>
          <a:spcPts val="0"/>
        </a:spcBef>
        <a:spcAft>
          <a:spcPts val="0"/>
        </a:spcAft>
        <a:defRPr sz="3900">
          <a:solidFill>
            <a:schemeClr val="tx2"/>
          </a:solidFill>
          <a:latin typeface="Arial"/>
        </a:defRPr>
      </a:lvl4pPr>
      <a:lvl5pPr algn="l">
        <a:spcBef>
          <a:spcPts val="0"/>
        </a:spcBef>
        <a:spcAft>
          <a:spcPts val="0"/>
        </a:spcAft>
        <a:defRPr sz="3900">
          <a:solidFill>
            <a:schemeClr val="tx2"/>
          </a:solidFill>
          <a:latin typeface="Arial"/>
        </a:defRPr>
      </a:lvl5pPr>
      <a:lvl6pPr marL="457200" algn="l">
        <a:spcBef>
          <a:spcPts val="0"/>
        </a:spcBef>
        <a:spcAft>
          <a:spcPts val="0"/>
        </a:spcAft>
        <a:defRPr sz="3900">
          <a:solidFill>
            <a:schemeClr val="tx2"/>
          </a:solidFill>
          <a:latin typeface="Arial"/>
        </a:defRPr>
      </a:lvl6pPr>
      <a:lvl7pPr marL="914400" algn="l">
        <a:spcBef>
          <a:spcPts val="0"/>
        </a:spcBef>
        <a:spcAft>
          <a:spcPts val="0"/>
        </a:spcAft>
        <a:defRPr sz="3900">
          <a:solidFill>
            <a:schemeClr val="tx2"/>
          </a:solidFill>
          <a:latin typeface="Arial"/>
        </a:defRPr>
      </a:lvl7pPr>
      <a:lvl8pPr marL="1371600" algn="l">
        <a:spcBef>
          <a:spcPts val="0"/>
        </a:spcBef>
        <a:spcAft>
          <a:spcPts val="0"/>
        </a:spcAft>
        <a:defRPr sz="3900">
          <a:solidFill>
            <a:schemeClr val="tx2"/>
          </a:solidFill>
          <a:latin typeface="Arial"/>
        </a:defRPr>
      </a:lvl8pPr>
      <a:lvl9pPr marL="1828800" algn="l">
        <a:spcBef>
          <a:spcPts val="0"/>
        </a:spcBef>
        <a:spcAft>
          <a:spcPts val="0"/>
        </a:spcAft>
        <a:defRPr sz="3900">
          <a:solidFill>
            <a:schemeClr val="tx2"/>
          </a:solidFill>
          <a:latin typeface="Arial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lr>
          <a:schemeClr val="accent1"/>
        </a:buClr>
        <a:buSzPct val="85000"/>
        <a:buFont typeface="Wingdings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lr>
          <a:schemeClr val="accent1"/>
        </a:buClr>
        <a:buSzPct val="70000"/>
        <a:buFont typeface="Wingdings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>
        <a:spcBef>
          <a:spcPts val="0"/>
        </a:spcBef>
        <a:spcAft>
          <a:spcPts val="0"/>
        </a:spcAft>
        <a:buClr>
          <a:schemeClr val="accent1"/>
        </a:buClr>
        <a:buSzPct val="70000"/>
        <a:buFont typeface="Wingdings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>
        <a:spcBef>
          <a:spcPts val="0"/>
        </a:spcBef>
        <a:spcAft>
          <a:spcPts val="0"/>
        </a:spcAft>
        <a:buClr>
          <a:schemeClr val="accent1"/>
        </a:buClr>
        <a:buSzPct val="70000"/>
        <a:buFont typeface="Wingdings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>
        <a:spcBef>
          <a:spcPts val="0"/>
        </a:spcBef>
        <a:spcAft>
          <a:spcPts val="0"/>
        </a:spcAft>
        <a:buClr>
          <a:schemeClr val="accent1"/>
        </a:buClr>
        <a:buSzPct val="70000"/>
        <a:buFont typeface="Wingdings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>
        <a:spcBef>
          <a:spcPts val="0"/>
        </a:spcBef>
        <a:spcAft>
          <a:spcPts val="0"/>
        </a:spcAft>
        <a:buClr>
          <a:schemeClr val="accent1"/>
        </a:buClr>
        <a:buSzPct val="70000"/>
        <a:buFont typeface="Wingdings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>
        <a:spcBef>
          <a:spcPts val="0"/>
        </a:spcBef>
        <a:spcAft>
          <a:spcPts val="0"/>
        </a:spcAft>
        <a:buClr>
          <a:schemeClr val="accent1"/>
        </a:buClr>
        <a:buSzPct val="70000"/>
        <a:buFont typeface="Wingdings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>
        <a:spcBef>
          <a:spcPts val="0"/>
        </a:spcBef>
        <a:spcAft>
          <a:spcPts val="0"/>
        </a:spcAft>
        <a:buClr>
          <a:schemeClr val="accent1"/>
        </a:buClr>
        <a:buSzPct val="70000"/>
        <a:buFont typeface="Wingdings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>
        <a:spcBef>
          <a:spcPts val="0"/>
        </a:spcBef>
        <a:spcAft>
          <a:spcPts val="0"/>
        </a:spcAft>
        <a:buClr>
          <a:schemeClr val="accent1"/>
        </a:buClr>
        <a:buSzPct val="70000"/>
        <a:buFont typeface="Wingdings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D04C72-4DE3-4834-BCBC-F2EF9CE5A964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F462BE-3CCC-4015-93A9-B64E7D3DE73E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1.jpg"/><Relationship Id="rId3" Type="http://schemas.openxmlformats.org/officeDocument/2006/relationships/image" Target="../media/image12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3.jp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6.jpg"/><Relationship Id="rId3" Type="http://schemas.openxmlformats.org/officeDocument/2006/relationships/image" Target="../media/image7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8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9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1191986" y="1556793"/>
            <a:ext cx="99604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5400" b="1">
                <a:solidFill>
                  <a:srgbClr val="002060"/>
                </a:solidFill>
                <a:latin typeface="Times New Roman"/>
                <a:cs typeface="Times New Roman"/>
              </a:rPr>
              <a:t>Психология безопасного поведения в экстремальной ситуации</a:t>
            </a:r>
            <a:endParaRPr lang="ru-RU">
              <a:solidFill>
                <a:srgbClr val="FFFFCC"/>
              </a:solidFill>
              <a:latin typeface="Arial"/>
            </a:endParaRPr>
          </a:p>
        </p:txBody>
      </p:sp>
      <p:pic>
        <p:nvPicPr>
          <p:cNvPr id="1520977127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0801350" y="6194905"/>
            <a:ext cx="1391624" cy="6630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gradFill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Поведение толпы</a:t>
            </a:r>
            <a:b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733269" y="1027906"/>
            <a:ext cx="10515600" cy="4351338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Совместные чувства, воля, настроения оказываются эмоционально и идеологически окрашенными и многократно усиленными.</a:t>
            </a:r>
            <a:endParaRPr/>
          </a:p>
          <a:p>
            <a:pPr marL="0" indent="0" algn="just">
              <a:buNone/>
              <a:defRPr/>
            </a:pPr>
            <a:r>
              <a:rPr lang="ru-RU" sz="3200" b="1" i="1" u="sng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Паника</a:t>
            </a: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 — это эмоциональное состояние, возникающее как следствие либо дефицита информации о какой-то пугающей или непонятной ситуации, либо ее чрезмерного избытка и проявляющееся в импульсивных действиях.</a:t>
            </a:r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914930" y="3921124"/>
            <a:ext cx="5049187" cy="2809459"/>
          </a:xfrm>
          <a:prstGeom prst="rect">
            <a:avLst/>
          </a:prstGeom>
          <a:noFill/>
        </p:spPr>
      </p:pic>
      <p:pic>
        <p:nvPicPr>
          <p:cNvPr id="894286968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10906124" y="6238874"/>
            <a:ext cx="1299347" cy="6191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gradFill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50332"/>
            <a:ext cx="10515600" cy="1325563"/>
          </a:xfrm>
        </p:spPr>
        <p:txBody>
          <a:bodyPr/>
          <a:lstStyle/>
          <a:p>
            <a:pPr algn="ctr">
              <a:defRPr/>
            </a:pPr>
            <a:r>
              <a:rPr lang="ru-RU" b="1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Э</a:t>
            </a: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тапы паники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214203"/>
            <a:ext cx="10515600" cy="545642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+mj-lt"/>
              <a:buAutoNum type="arabicPeriod"/>
              <a:defRPr/>
            </a:pP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Внезапный шокирующий стимул, например взрыв, огонь, выстрел.</a:t>
            </a:r>
            <a:endParaRPr/>
          </a:p>
          <a:p>
            <a:pPr algn="just">
              <a:buFont typeface="+mj-lt"/>
              <a:buAutoNum type="arabicPeriod"/>
              <a:defRPr/>
            </a:pP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Этап </a:t>
            </a: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действий</a:t>
            </a: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 — прерывание ранее совершаемых действий, на миг все застыли.</a:t>
            </a:r>
            <a:endParaRPr/>
          </a:p>
          <a:p>
            <a:pPr algn="just">
              <a:buFont typeface="+mj-lt"/>
              <a:buAutoNum type="arabicPeriod"/>
              <a:defRPr/>
            </a:pP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Этап </a:t>
            </a: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эмоций</a:t>
            </a: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 — потрясение, замешательство, крик, плач.</a:t>
            </a:r>
            <a:endParaRPr/>
          </a:p>
          <a:p>
            <a:pPr algn="just">
              <a:buFont typeface="+mj-lt"/>
              <a:buAutoNum type="arabicPeriod"/>
              <a:defRPr/>
            </a:pP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Этап </a:t>
            </a: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действий</a:t>
            </a: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 — лихорадочный, бессистемный поиск выхода из ситуации, основанный на прошлом опыте, — например, все бегут к двери.</a:t>
            </a:r>
            <a:endParaRPr/>
          </a:p>
          <a:p>
            <a:pPr algn="just">
              <a:buFont typeface="+mj-lt"/>
              <a:buAutoNum type="arabicPeriod"/>
              <a:defRPr/>
            </a:pP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Этап </a:t>
            </a: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эмоций</a:t>
            </a: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 — повышение чувства страха из-за невозможности найти выход из ситуации, взаимное заражение страхом.</a:t>
            </a:r>
            <a:endParaRPr/>
          </a:p>
          <a:p>
            <a:pPr algn="just">
              <a:buFont typeface="+mj-lt"/>
              <a:buAutoNum type="arabicPeriod"/>
              <a:defRPr/>
            </a:pP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Этап </a:t>
            </a: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действий</a:t>
            </a: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 — индивидуальные действия каждого по спасению. Императив поведения «спасайся кто может». Усиление эгоистического поведения, сильные давят слабых.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gradFill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 sz="4400" b="1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j-ea"/>
                <a:cs typeface="+mj-cs"/>
              </a:rPr>
              <a:t>Этапы паники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454046"/>
            <a:ext cx="10515600" cy="4722917"/>
          </a:xfrm>
        </p:spPr>
        <p:txBody>
          <a:bodyPr>
            <a:normAutofit lnSpcReduction="10000"/>
          </a:bodyPr>
          <a:lstStyle/>
          <a:p>
            <a:pPr marL="0" marR="0" lvl="0" indent="0" algn="just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ru-RU" b="0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7. Этап </a:t>
            </a:r>
            <a:r>
              <a:rPr lang="ru-RU" b="1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эмоций</a:t>
            </a:r>
            <a:r>
              <a:rPr lang="ru-RU" b="0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 — возникновение состояния обреченности из-за невозможности собственного спасения.</a:t>
            </a:r>
            <a:endParaRPr/>
          </a:p>
          <a:p>
            <a:pPr marL="0" marR="0" lvl="0" indent="0" algn="just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ru-RU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8. </a:t>
            </a:r>
            <a:r>
              <a:rPr lang="ru-RU" b="0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Этап </a:t>
            </a:r>
            <a:r>
              <a:rPr lang="ru-RU" b="1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действий</a:t>
            </a:r>
            <a:r>
              <a:rPr lang="ru-RU" b="0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 — появление лидера и организация группового спасения.</a:t>
            </a:r>
            <a:endParaRPr/>
          </a:p>
          <a:p>
            <a:pPr marL="0" marR="0" lvl="0" indent="0" algn="just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ru-RU" b="0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9.Этап </a:t>
            </a:r>
            <a:r>
              <a:rPr lang="ru-RU" b="1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эмоций</a:t>
            </a:r>
            <a:r>
              <a:rPr lang="ru-RU" b="0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 — появление надежды на спасение.</a:t>
            </a:r>
            <a:endParaRPr/>
          </a:p>
          <a:p>
            <a:pPr marL="0" marR="0" lvl="0" indent="0" algn="just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ru-RU" b="0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10. Этап </a:t>
            </a:r>
            <a:r>
              <a:rPr lang="ru-RU" b="1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действий</a:t>
            </a:r>
            <a:r>
              <a:rPr lang="ru-RU" b="0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 — организованный групповой выход из стрессовой ситуации.</a:t>
            </a:r>
            <a:endParaRPr/>
          </a:p>
          <a:p>
            <a:pPr marL="0" marR="0" lvl="0" indent="0" algn="just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ru-RU" b="0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11. Этап </a:t>
            </a:r>
            <a:r>
              <a:rPr lang="ru-RU" b="1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эмоций</a:t>
            </a:r>
            <a:r>
              <a:rPr lang="ru-RU" b="0" i="0" u="none" strike="noStrike" cap="none" spc="0">
                <a:ln>
                  <a:noFill/>
                </a:ln>
                <a:solidFill>
                  <a:srgbClr val="0F0F0F"/>
                </a:solidFill>
                <a:highlight>
                  <a:srgbClr val="FFFFFF"/>
                </a:highlight>
                <a:latin typeface="PT Serif"/>
                <a:ea typeface="+mn-ea"/>
                <a:cs typeface="+mn-cs"/>
              </a:rPr>
              <a:t>. Последствия панического состояния проявляются, как правило, вначале в виде тревоги, возбудимости, готовности к агрессии, затем наступает усталость, оцепенение.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299803" y="479685"/>
            <a:ext cx="11677338" cy="613097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2855640" y="1124744"/>
            <a:ext cx="6912768" cy="497125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4800" b="1">
                <a:solidFill>
                  <a:srgbClr val="FF0000"/>
                </a:solidFill>
              </a:rPr>
              <a:t>Знать где выход, всегда полезно, но более важно всегда оставаться ЧЕЛОВЕКОМ!</a:t>
            </a:r>
            <a:endParaRPr/>
          </a:p>
        </p:txBody>
      </p:sp>
      <p:pic>
        <p:nvPicPr>
          <p:cNvPr id="2066707469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0877549" y="6226675"/>
            <a:ext cx="1324949" cy="6313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53143" y="0"/>
            <a:ext cx="9341289" cy="366119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 bwMode="auto">
          <a:xfrm>
            <a:off x="1142324" y="3899586"/>
            <a:ext cx="9907352" cy="720080"/>
          </a:xfrm>
        </p:spPr>
        <p:txBody>
          <a:bodyPr/>
          <a:lstStyle/>
          <a:p>
            <a:pPr lvl="0" algn="ctr">
              <a:spcBef>
                <a:spcPts val="0"/>
              </a:spcBef>
              <a:defRPr/>
            </a:pPr>
            <a:r>
              <a:rPr lang="ru-RU" sz="3200">
                <a:solidFill>
                  <a:srgbClr val="000066"/>
                </a:solidFill>
                <a:ea typeface="+mn-ea"/>
                <a:cs typeface="+mn-cs"/>
              </a:rPr>
              <a:t>Современный мир сегодня требует от </a:t>
            </a:r>
            <a:r>
              <a:rPr lang="ru-RU" sz="3200" b="1">
                <a:solidFill>
                  <a:srgbClr val="C00000"/>
                </a:solidFill>
                <a:ea typeface="+mn-ea"/>
                <a:cs typeface="+mn-cs"/>
              </a:rPr>
              <a:t>каждого человека</a:t>
            </a:r>
            <a:r>
              <a:rPr lang="ru-RU" sz="3200">
                <a:solidFill>
                  <a:srgbClr val="000066"/>
                </a:solidFill>
                <a:ea typeface="+mn-ea"/>
                <a:cs typeface="+mn-cs"/>
              </a:rPr>
              <a:t> новой формы мышления (определенной активности, гибкости, профессионализма) в рамках которой </a:t>
            </a:r>
            <a:r>
              <a:rPr lang="ru-RU" sz="3200" b="1">
                <a:solidFill>
                  <a:srgbClr val="C00000"/>
                </a:solidFill>
                <a:ea typeface="+mn-ea"/>
                <a:cs typeface="+mn-cs"/>
              </a:rPr>
              <a:t>постоянные изменения и неопределенность должны рассматриваться не как сбой, а некая особенность системы жизнедеятельности</a:t>
            </a:r>
            <a:r>
              <a:rPr lang="ru-RU" sz="3200">
                <a:solidFill>
                  <a:srgbClr val="C00000"/>
                </a:solidFill>
                <a:ea typeface="+mn-ea"/>
                <a:cs typeface="+mn-cs"/>
              </a:rPr>
              <a:t>.</a:t>
            </a:r>
            <a:br>
              <a:rPr lang="ru-RU" sz="3200" i="1">
                <a:solidFill>
                  <a:srgbClr val="C00000"/>
                </a:solidFill>
                <a:ea typeface="+mn-ea"/>
                <a:cs typeface="+mn-cs"/>
              </a:rPr>
            </a:br>
            <a:endParaRPr lang="ru-RU" sz="60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370879449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0896599" y="6244830"/>
            <a:ext cx="1286849" cy="61316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087116" y="114300"/>
            <a:ext cx="8473380" cy="1295400"/>
          </a:xfrm>
        </p:spPr>
        <p:txBody>
          <a:bodyPr/>
          <a:lstStyle/>
          <a:p>
            <a:pPr>
              <a:defRPr/>
            </a:pPr>
            <a:r>
              <a:rPr lang="ru-RU"/>
              <a:t>Итак, </a:t>
            </a:r>
            <a:r>
              <a:rPr lang="ru-RU" b="1"/>
              <a:t>экстремальная ситуация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1344386" y="1409700"/>
            <a:ext cx="9036496" cy="4251176"/>
          </a:xfrm>
        </p:spPr>
        <p:txBody>
          <a:bodyPr/>
          <a:lstStyle/>
          <a:p>
            <a:pPr>
              <a:defRPr/>
            </a:pPr>
            <a:r>
              <a:rPr lang="ru-RU"/>
              <a:t>это внезапно возникшая (или </a:t>
            </a:r>
            <a:r>
              <a:rPr lang="ru-RU">
                <a:solidFill>
                  <a:srgbClr val="FF0000"/>
                </a:solidFill>
              </a:rPr>
              <a:t>субъективно воспринимаемая человеком</a:t>
            </a:r>
            <a:r>
              <a:rPr lang="ru-RU"/>
              <a:t>) </a:t>
            </a:r>
            <a:r>
              <a:rPr lang="ru-RU">
                <a:solidFill>
                  <a:srgbClr val="FF0000"/>
                </a:solidFill>
              </a:rPr>
              <a:t> </a:t>
            </a:r>
            <a:r>
              <a:rPr lang="ru-RU">
                <a:solidFill>
                  <a:schemeClr val="tx2">
                    <a:lumMod val="50000"/>
                  </a:schemeClr>
                </a:solidFill>
              </a:rPr>
              <a:t>как опасная </a:t>
            </a:r>
            <a:r>
              <a:rPr lang="ru-RU"/>
              <a:t>ситуация, угрожающая жизни, здоровью, личностной целостности и благополучию, как самого человека, так и значимых для него окружающих. </a:t>
            </a:r>
            <a:endParaRPr/>
          </a:p>
          <a:p>
            <a:pPr>
              <a:defRPr/>
            </a:pPr>
            <a:r>
              <a:rPr lang="ru-RU"/>
              <a:t>ЭС характеризует специфическую обстановку, в которой наблюдаются крайние значения важных для жизни субъективных факторов: физического здоровья и деятельности человека или социальной группы, в которую он включён.</a:t>
            </a:r>
            <a:endParaRPr/>
          </a:p>
        </p:txBody>
      </p:sp>
      <p:pic>
        <p:nvPicPr>
          <p:cNvPr id="116766491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0915649" y="6248399"/>
            <a:ext cx="1279357" cy="60959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 b="1">
                <a:solidFill>
                  <a:srgbClr val="202122"/>
                </a:solidFill>
              </a:rPr>
              <a:t>Примеры ЭС</a:t>
            </a:r>
            <a:endParaRPr lang="ru-RU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1796143" y="1700808"/>
            <a:ext cx="8414657" cy="4395192"/>
          </a:xfrm>
        </p:spPr>
        <p:txBody>
          <a:bodyPr/>
          <a:lstStyle/>
          <a:p>
            <a:pPr>
              <a:defRPr/>
            </a:pPr>
            <a:r>
              <a:rPr lang="ru-RU" sz="3200"/>
              <a:t>техногенные катастрофы</a:t>
            </a:r>
            <a:endParaRPr/>
          </a:p>
          <a:p>
            <a:pPr>
              <a:defRPr/>
            </a:pPr>
            <a:r>
              <a:rPr lang="ru-RU" sz="3200"/>
              <a:t> природные и стихийные бедствия </a:t>
            </a:r>
            <a:endParaRPr/>
          </a:p>
          <a:p>
            <a:pPr>
              <a:defRPr/>
            </a:pPr>
            <a:r>
              <a:rPr lang="ru-RU" sz="3200"/>
              <a:t>войны </a:t>
            </a:r>
            <a:endParaRPr/>
          </a:p>
          <a:p>
            <a:pPr>
              <a:defRPr/>
            </a:pPr>
            <a:r>
              <a:rPr lang="ru-RU" sz="3200"/>
              <a:t>терроризм </a:t>
            </a:r>
            <a:endParaRPr/>
          </a:p>
          <a:p>
            <a:pPr>
              <a:defRPr/>
            </a:pPr>
            <a:r>
              <a:rPr lang="ru-RU" sz="3200"/>
              <a:t>насилие </a:t>
            </a:r>
            <a:endParaRPr/>
          </a:p>
          <a:p>
            <a:pPr>
              <a:defRPr/>
            </a:pPr>
            <a:r>
              <a:rPr lang="ru-RU" sz="3200"/>
              <a:t>несчастные случаи</a:t>
            </a:r>
            <a:endParaRPr/>
          </a:p>
          <a:p>
            <a:pPr>
              <a:defRPr/>
            </a:pPr>
            <a:r>
              <a:rPr lang="ru-RU" sz="3200"/>
              <a:t>особые условия жизни и др.</a:t>
            </a:r>
            <a:endParaRPr lang="ru-RU"/>
          </a:p>
        </p:txBody>
      </p:sp>
      <p:pic>
        <p:nvPicPr>
          <p:cNvPr id="635312108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0848974" y="6227123"/>
            <a:ext cx="1343999" cy="64040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68086" y="114300"/>
            <a:ext cx="11723914" cy="1295400"/>
          </a:xfrm>
        </p:spPr>
        <p:txBody>
          <a:bodyPr/>
          <a:lstStyle/>
          <a:p>
            <a:pPr>
              <a:defRPr/>
            </a:pPr>
            <a:r>
              <a:rPr lang="ru-RU" b="1">
                <a:solidFill>
                  <a:srgbClr val="000000"/>
                </a:solidFill>
                <a:latin typeface="Linux Libertine"/>
              </a:rPr>
              <a:t>Факторы (стрессоры) экстремальной ситуации</a:t>
            </a:r>
            <a:endParaRPr lang="ru-RU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23850" y="1213757"/>
            <a:ext cx="11544300" cy="4114800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lang="ru-RU">
                <a:solidFill>
                  <a:schemeClr val="tx2">
                    <a:lumMod val="50000"/>
                  </a:schemeClr>
                </a:solidFill>
              </a:rPr>
              <a:t>эмоциональные воздействия на психику, связанные с опасностью, трудностью, новизной и неопределенностью ситуации;</a:t>
            </a:r>
            <a:endParaRPr/>
          </a:p>
          <a:p>
            <a:pPr>
              <a:buFont typeface="Arial"/>
              <a:buChar char="•"/>
              <a:defRPr/>
            </a:pPr>
            <a:r>
              <a:rPr lang="ru-RU">
                <a:solidFill>
                  <a:schemeClr val="tx2">
                    <a:lumMod val="50000"/>
                  </a:schemeClr>
                </a:solidFill>
              </a:rPr>
              <a:t>дефицит необходимой информации;</a:t>
            </a:r>
            <a:endParaRPr/>
          </a:p>
          <a:p>
            <a:pPr>
              <a:buFont typeface="Arial"/>
              <a:buChar char="•"/>
              <a:defRPr/>
            </a:pPr>
            <a:r>
              <a:rPr lang="ru-RU">
                <a:solidFill>
                  <a:schemeClr val="tx2">
                    <a:lumMod val="50000"/>
                  </a:schemeClr>
                </a:solidFill>
              </a:rPr>
              <a:t>переизбыток противоречивой информации;</a:t>
            </a:r>
            <a:endParaRPr/>
          </a:p>
          <a:p>
            <a:pPr>
              <a:buFont typeface="Arial"/>
              <a:buChar char="•"/>
              <a:defRPr/>
            </a:pPr>
            <a:r>
              <a:rPr lang="ru-RU">
                <a:solidFill>
                  <a:schemeClr val="tx2">
                    <a:lumMod val="50000"/>
                  </a:schemeClr>
                </a:solidFill>
              </a:rPr>
              <a:t>чрезмерное психическое, физическое и эмоциональное напряжение;</a:t>
            </a:r>
            <a:endParaRPr/>
          </a:p>
          <a:p>
            <a:pPr>
              <a:buFont typeface="Arial"/>
              <a:buChar char="•"/>
              <a:defRPr/>
            </a:pPr>
            <a:r>
              <a:rPr lang="ru-RU">
                <a:solidFill>
                  <a:schemeClr val="tx2">
                    <a:lumMod val="50000"/>
                  </a:schemeClr>
                </a:solidFill>
              </a:rPr>
              <a:t>неблагоприятные климатические условия (холод, жара, недостаток кислорода);</a:t>
            </a:r>
            <a:endParaRPr/>
          </a:p>
          <a:p>
            <a:pPr>
              <a:buFont typeface="Arial"/>
              <a:buChar char="•"/>
              <a:defRPr/>
            </a:pPr>
            <a:r>
              <a:rPr lang="ru-RU">
                <a:solidFill>
                  <a:schemeClr val="tx2">
                    <a:lumMod val="50000"/>
                  </a:schemeClr>
                </a:solidFill>
              </a:rPr>
              <a:t>выраженная депривация потребностей (в особенности базовых: голод, жажда).</a:t>
            </a:r>
            <a:endParaRPr/>
          </a:p>
          <a:p>
            <a:pPr>
              <a:defRPr/>
            </a:pPr>
            <a:endParaRPr lang="ru-RU"/>
          </a:p>
        </p:txBody>
      </p:sp>
      <p:pic>
        <p:nvPicPr>
          <p:cNvPr id="60788826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0912641" y="6276974"/>
            <a:ext cx="1279357" cy="60959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gradFill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38663" y="477046"/>
            <a:ext cx="10515600" cy="2161759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bg1">
                  <a:shade val="30000"/>
                  <a:satMod val="200000"/>
                </a:schemeClr>
              </a:gs>
            </a:gsLst>
            <a:path path="circle"/>
          </a:gradFill>
        </p:spPr>
        <p:txBody>
          <a:bodyPr/>
          <a:lstStyle/>
          <a:p>
            <a:pPr marL="0" indent="0">
              <a:buNone/>
              <a:defRPr/>
            </a:pPr>
            <a:r>
              <a:rPr lang="ru-RU" b="1" i="1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	</a:t>
            </a:r>
            <a:r>
              <a:rPr lang="ru-RU" sz="3200" b="1" i="1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Толпа</a:t>
            </a:r>
            <a:r>
              <a:rPr lang="ru-RU" sz="3200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 — </a:t>
            </a:r>
            <a:r>
              <a:rPr lang="ru-RU" sz="320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бесструктурное скопление людей, лишенных ясно осознаваемой общности целей, но взаимно связанных сходством эмоционального состояния и общим объектом внимания.</a:t>
            </a:r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2954310" y="2427937"/>
            <a:ext cx="6909216" cy="4092783"/>
          </a:xfrm>
          <a:prstGeom prst="rect">
            <a:avLst/>
          </a:prstGeom>
          <a:noFill/>
        </p:spPr>
      </p:pic>
      <p:pic>
        <p:nvPicPr>
          <p:cNvPr id="1104887424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10944224" y="6272509"/>
            <a:ext cx="1248749" cy="5950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gradFill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209862"/>
            <a:ext cx="10515600" cy="628087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Действующая толпа</a:t>
            </a:r>
            <a:endParaRPr/>
          </a:p>
          <a:p>
            <a:pPr marL="0" indent="0" algn="l">
              <a:buNone/>
              <a:defRPr/>
            </a:pP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Формируется — как и конвенциальная; осуществляет действия относительно конкретного объекта. Действующая толпа включает в себя указанные ниже подвиды.</a:t>
            </a:r>
            <a:endParaRPr/>
          </a:p>
          <a:p>
            <a:pPr algn="l">
              <a:buFont typeface="+mj-lt"/>
              <a:buAutoNum type="arabicPeriod"/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Агрессивная толпа.</a:t>
            </a: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 Объединена слепой ненавистью к конкретному объекту (какому-либо религиозному или политическому движению, структуре). Обычно сопровождается избиениями, погромами, поджогами и т.п.</a:t>
            </a:r>
            <a:endParaRPr/>
          </a:p>
          <a:p>
            <a:pPr algn="l">
              <a:buFont typeface="+mj-lt"/>
              <a:buAutoNum type="arabicPeriod"/>
              <a:defRPr/>
            </a:pPr>
            <a:r>
              <a:rPr lang="ru-RU" sz="4100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Паническая толпа</a:t>
            </a:r>
            <a:r>
              <a:rPr lang="ru-RU" sz="4100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. Стихийно спасающаяся от реального или воображаемого источника опасности.</a:t>
            </a:r>
            <a:endParaRPr/>
          </a:p>
          <a:p>
            <a:pPr algn="l">
              <a:buFont typeface="+mj-lt"/>
              <a:buAutoNum type="arabicPeriod"/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Стяжательская толпа.</a:t>
            </a: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 Вступает в неупорядоченный непосредственный конфликт за обладание какими-либо ценностями. Провоцируется властями, игнорирующими жизненные интересы граждан или покушающимися на них (взятие штурмом мест в отходящем транспорте, ажиотажный расхват продуктов в предприятиях торговли, разгром продовольственных складов, осаждение финансовых (например, банковских) учреждений, в небольших количествах проявляется в местах крупных катастроф со значительными человеческими жертвами и т.п.).</a:t>
            </a:r>
            <a:endParaRPr/>
          </a:p>
          <a:p>
            <a:pPr algn="l">
              <a:buFont typeface="+mj-lt"/>
              <a:buAutoNum type="arabicPeriod"/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Повстанческая толпа.</a:t>
            </a:r>
            <a:r>
              <a:rPr lang="ru-RU" b="0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 Формируется на основе общего справедливого возмущения действиями властей. Своевременное внесение в нее организующего начала способно возвысить стихийное массовое выступление до сознательного акта политической борьбы.</a:t>
            </a:r>
            <a:endParaRPr/>
          </a:p>
          <a:p>
            <a:pPr>
              <a:defRPr/>
            </a:pPr>
            <a:endParaRPr lang="ru-RU"/>
          </a:p>
        </p:txBody>
      </p:sp>
      <p:pic>
        <p:nvPicPr>
          <p:cNvPr id="1217256282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0877549" y="6241187"/>
            <a:ext cx="1334474" cy="63586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gradFill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Психологические свойства толпы</a:t>
            </a:r>
            <a:b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244184"/>
            <a:ext cx="10515600" cy="4932779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Неспособность к осознанию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Особенности воображения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Особенности мышления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Категоричность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Консерватизм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Внушаемость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Заражаемость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Эмоциональность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Безответственность</a:t>
            </a:r>
            <a:endParaRPr/>
          </a:p>
          <a:p>
            <a:pPr>
              <a:defRPr/>
            </a:pPr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5651291" y="2203554"/>
            <a:ext cx="6115987" cy="397340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gradFill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5306518" y="1690688"/>
            <a:ext cx="6601918" cy="418543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Психологические особенности индивида в толпе</a:t>
            </a:r>
            <a:b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Анонимность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Инстинктивность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Бессознательность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Состояние единения (ассоциации)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Заражаемость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Аморфность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Безответственность</a:t>
            </a:r>
            <a:endParaRPr/>
          </a:p>
          <a:p>
            <a:pPr algn="l">
              <a:defRPr/>
            </a:pPr>
            <a:r>
              <a:rPr lang="ru-RU" b="1" i="0">
                <a:solidFill>
                  <a:srgbClr val="0F0F0F"/>
                </a:solidFill>
                <a:highlight>
                  <a:srgbClr val="FFFFFF"/>
                </a:highlight>
                <a:latin typeface="PT Serif"/>
              </a:rPr>
              <a:t>Социальная деградация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Каскад">
  <a:themeElements>
    <a:clrScheme name="Каскад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Каскад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Каскад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скад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14</Slides>
  <Notes>14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Theme 1</vt:lpstr>
      <vt:lpstr>Theme 2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Admin</dc:creator>
  <cp:keywords/>
  <dc:description/>
  <dc:identifier/>
  <dc:language/>
  <cp:lastModifiedBy>zhaklin.mushunayte</cp:lastModifiedBy>
  <cp:revision>11</cp:revision>
  <dcterms:created xsi:type="dcterms:W3CDTF">2024-06-29T06:09:25Z</dcterms:created>
  <dcterms:modified xsi:type="dcterms:W3CDTF">2025-09-26T13:46:11Z</dcterms:modified>
  <cp:category/>
  <cp:contentStatus/>
  <cp:version/>
</cp:coreProperties>
</file>