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91" r:id="rId9"/>
    <p:sldId id="265" r:id="rId10"/>
    <p:sldId id="292" r:id="rId11"/>
    <p:sldId id="268" r:id="rId12"/>
    <p:sldId id="293" r:id="rId13"/>
    <p:sldId id="269" r:id="rId14"/>
    <p:sldId id="294" r:id="rId15"/>
    <p:sldId id="273" r:id="rId16"/>
    <p:sldId id="274" r:id="rId17"/>
    <p:sldId id="275" r:id="rId18"/>
    <p:sldId id="276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77" r:id="rId30"/>
    <p:sldId id="280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70" r:id="rId39"/>
    <p:sldId id="272" r:id="rId40"/>
    <p:sldId id="271" r:id="rId41"/>
    <p:sldId id="305" r:id="rId42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200" b="1" i="0">
        <a:solidFill>
          <a:schemeClr val="dk1"/>
        </a:solidFill>
        <a:latin typeface="Arial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200" b="1" i="0">
        <a:solidFill>
          <a:schemeClr val="dk1"/>
        </a:solidFill>
        <a:latin typeface="Arial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200" b="1" i="0">
        <a:solidFill>
          <a:schemeClr val="dk1"/>
        </a:solidFill>
        <a:latin typeface="Arial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200" b="1" i="0">
        <a:solidFill>
          <a:schemeClr val="dk1"/>
        </a:solidFill>
        <a:latin typeface="Arial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200" b="1" i="0">
        <a:solidFill>
          <a:schemeClr val="dk1"/>
        </a:solidFill>
        <a:latin typeface="Arial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86" name="Shape 93186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t>Образец заголовка</a:t>
            </a:r>
          </a:p>
        </p:txBody>
      </p:sp>
      <p:sp>
        <p:nvSpPr>
          <p:cNvPr id="93187" name="Shape 93187"/>
          <p:cNvSpPr>
            <a:spLocks noGrp="1" noChangeShapeType="1"/>
          </p:cNvSpPr>
          <p:nvPr>
            <p:ph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</a:defRPr>
            </a:lvl5pPr>
          </a:lstStyle>
          <a:p>
            <a:pPr marL="342900" lvl="0" indent="-342900">
              <a:spcBef>
                <a:spcPts val="0"/>
              </a:spcBef>
              <a:buChar char="•"/>
              <a:defRPr/>
            </a:pPr>
            <a:r>
              <a:t>Образец текста</a:t>
            </a:r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t>Второй уровень</a:t>
            </a:r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t>Третий уровень</a:t>
            </a:r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t>Четвертый уровень</a:t>
            </a:r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t>Пятый уровень</a:t>
            </a:r>
          </a:p>
        </p:txBody>
      </p:sp>
      <p:sp>
        <p:nvSpPr>
          <p:cNvPr id="93188" name="Shape 93188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endParaRPr lang="en-US" sz="1400"/>
          </a:p>
        </p:txBody>
      </p:sp>
      <p:sp>
        <p:nvSpPr>
          <p:cNvPr id="93189" name="Shape 93189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 algn="ctr">
              <a:spcBef>
                <a:spcPts val="0"/>
              </a:spcBef>
              <a:buNone/>
              <a:defRPr/>
            </a:pPr>
            <a:endParaRPr lang="en-US" sz="1400"/>
          </a:p>
        </p:txBody>
      </p:sp>
      <p:sp>
        <p:nvSpPr>
          <p:cNvPr id="93190" name="Shape 93190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400" b="0" i="0" u="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86" name="Shape 93186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t>Образец заголовка</a:t>
            </a:r>
          </a:p>
        </p:txBody>
      </p:sp>
      <p:sp>
        <p:nvSpPr>
          <p:cNvPr id="93187" name="Shape 93187"/>
          <p:cNvSpPr>
            <a:spLocks noGrp="1" noChangeShapeType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Arial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Arial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Arial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Arial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Arial"/>
              </a:defRPr>
            </a:lvl5pPr>
          </a:lstStyle>
          <a:p>
            <a:pPr marL="342900" lvl="0" indent="-342900">
              <a:spcBef>
                <a:spcPts val="0"/>
              </a:spcBef>
              <a:buChar char="•"/>
              <a:defRPr/>
            </a:pPr>
            <a:r>
              <a:t>Образец текста</a:t>
            </a:r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t>Второй уровень</a:t>
            </a:r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t>Третий уровень</a:t>
            </a:r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t>Четвертый уровень</a:t>
            </a:r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t>Пятый уровень</a:t>
            </a:r>
          </a:p>
        </p:txBody>
      </p:sp>
      <p:sp>
        <p:nvSpPr>
          <p:cNvPr id="93188" name="Shape 93188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sz="1400" b="0" i="0" u="none"/>
              <a:t>*</a:t>
            </a:r>
            <a:endParaRPr/>
          </a:p>
        </p:txBody>
      </p:sp>
      <p:sp>
        <p:nvSpPr>
          <p:cNvPr id="93189" name="Shape 93189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1400" b="0" i="0" u="none"/>
              <a:t>*</a:t>
            </a:r>
            <a:endParaRPr/>
          </a:p>
        </p:txBody>
      </p:sp>
      <p:sp>
        <p:nvSpPr>
          <p:cNvPr id="93190" name="Shape 93190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400" b="0" i="0" u="none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</a:defRPr>
      </a:lvl1pPr>
      <a:lvl2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</a:defRPr>
      </a:lvl2pPr>
      <a:lvl3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</a:defRPr>
      </a:lvl3pPr>
      <a:lvl4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</a:defRPr>
      </a:lvl4pPr>
      <a:lvl5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spcAft>
          <a:spcPts val="0"/>
        </a:spcAft>
        <a:buChar char="•"/>
        <a:defRPr lang="ru-RU" sz="3200" b="0" i="0">
          <a:solidFill>
            <a:schemeClr val="dk1"/>
          </a:solidFill>
          <a:latin typeface="Arial"/>
        </a:defRPr>
      </a:lvl1pPr>
      <a:lvl2pPr marL="742950" indent="4572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800" b="0" i="0">
          <a:solidFill>
            <a:schemeClr val="dk1"/>
          </a:solidFill>
          <a:latin typeface="Arial"/>
        </a:defRPr>
      </a:lvl2pPr>
      <a:lvl3pPr marL="1143000" indent="914400" algn="l" defTabSz="914400">
        <a:lnSpc>
          <a:spcPct val="100000"/>
        </a:lnSpc>
        <a:spcBef>
          <a:spcPts val="0"/>
        </a:spcBef>
        <a:spcAft>
          <a:spcPts val="0"/>
        </a:spcAft>
        <a:buChar char="•"/>
        <a:defRPr lang="ru-RU" sz="2400" b="0" i="0">
          <a:solidFill>
            <a:schemeClr val="dk1"/>
          </a:solidFill>
          <a:latin typeface="Arial"/>
        </a:defRPr>
      </a:lvl3pPr>
      <a:lvl4pPr marL="1600200" indent="13716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000" b="0" i="0">
          <a:solidFill>
            <a:schemeClr val="dk1"/>
          </a:solidFill>
          <a:latin typeface="Arial"/>
        </a:defRPr>
      </a:lvl4pPr>
      <a:lvl5pPr marL="2057400" indent="1828800" algn="l" defTabSz="914400">
        <a:lnSpc>
          <a:spcPct val="100000"/>
        </a:lnSpc>
        <a:spcBef>
          <a:spcPts val="0"/>
        </a:spcBef>
        <a:spcAft>
          <a:spcPts val="0"/>
        </a:spcAft>
        <a:buChar char="»"/>
        <a:defRPr lang="ru-RU" sz="2000" b="0" i="0">
          <a:solidFill>
            <a:schemeClr val="dk1"/>
          </a:solidFill>
          <a:latin typeface="Arial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200" b="1" i="0">
          <a:solidFill>
            <a:schemeClr val="dk1"/>
          </a:solidFill>
          <a:latin typeface="Arial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200" b="1" i="0">
          <a:solidFill>
            <a:schemeClr val="dk1"/>
          </a:solidFill>
          <a:latin typeface="Arial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200" b="1" i="0">
          <a:solidFill>
            <a:schemeClr val="dk1"/>
          </a:solidFill>
          <a:latin typeface="Arial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200" b="1" i="0">
          <a:solidFill>
            <a:schemeClr val="dk1"/>
          </a:solidFill>
          <a:latin typeface="Arial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200" b="1" i="0">
          <a:solidFill>
            <a:schemeClr val="dk1"/>
          </a:solidFill>
          <a:latin typeface="Arial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ShapeType="1"/>
          </p:cNvSpPr>
          <p:nvPr/>
        </p:nvSpPr>
        <p:spPr bwMode="auto">
          <a:xfrm>
            <a:off x="0" y="2276475"/>
            <a:ext cx="9144000" cy="230505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 algn="ctr">
              <a:defRPr/>
            </a:pPr>
            <a:r>
              <a:rPr sz="4800">
                <a:latin typeface="Arial Narrow"/>
              </a:rPr>
              <a:t>Организационно-правовые </a:t>
            </a:r>
            <a:br>
              <a:rPr sz="4800"/>
            </a:br>
            <a:r>
              <a:rPr sz="4800">
                <a:latin typeface="Arial Narrow"/>
              </a:rPr>
              <a:t>аспекты первой помощи</a:t>
            </a:r>
            <a:r>
              <a:rPr sz="4800" b="0" i="0" u="none">
                <a:latin typeface="Arial Narrow"/>
              </a:rPr>
              <a:t> </a:t>
            </a:r>
            <a:endParaRPr/>
          </a:p>
        </p:txBody>
      </p:sp>
      <p:pic>
        <p:nvPicPr>
          <p:cNvPr id="2126602986" name="Рисунок 212660298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42849" y="6190861"/>
            <a:ext cx="1401149" cy="667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ACF66C-F38D-BAAE-5588-A6E9ECE9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692697"/>
            <a:ext cx="8974090" cy="48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7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179512" y="1196975"/>
            <a:ext cx="8640638" cy="49683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dirty="0"/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1. Отсутствие сознания.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2. Остановка дыхания и (или) остановка кровообращения.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3. 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4. Наружные кровотечения.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5. 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6. Отравления.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7. Укусы или ужаливания ядовитых животных.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8. Судорожный приступ, сопровождающийся потерей сознания.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9. Острые психологические реакции на стресс.</a:t>
            </a:r>
          </a:p>
          <a:p>
            <a:pPr marL="533400" lvl="0" indent="-533400" algn="ctr">
              <a:lnSpc>
                <a:spcPct val="80000"/>
              </a:lnSpc>
              <a:spcBef>
                <a:spcPts val="0"/>
              </a:spcBef>
              <a:buNone/>
              <a:defRPr/>
            </a:pPr>
            <a:endParaRPr dirty="0"/>
          </a:p>
        </p:txBody>
      </p:sp>
      <p:sp>
        <p:nvSpPr>
          <p:cNvPr id="11267" name="Rectangle 3"/>
          <p:cNvSpPr>
            <a:spLocks noGrp="1" noChangeShapeType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3600">
                <a:latin typeface="Arial Narrow"/>
              </a:rPr>
              <a:t>Перечень состояний, при которых оказывается первая помощь</a:t>
            </a:r>
            <a:endParaRPr/>
          </a:p>
        </p:txBody>
      </p:sp>
      <p:pic>
        <p:nvPicPr>
          <p:cNvPr id="623328229" name="Рисунок 6233282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6224" y="6271165"/>
            <a:ext cx="1191599" cy="56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69AE7A-05E9-1837-8EB6-84DCA04BE9BB}"/>
              </a:ext>
            </a:extLst>
          </p:cNvPr>
          <p:cNvSpPr txBox="1"/>
          <p:nvPr/>
        </p:nvSpPr>
        <p:spPr>
          <a:xfrm>
            <a:off x="0" y="-1"/>
            <a:ext cx="914400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Что изменилось в порядке оказания первой помощи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Возможность использования при проведении СЛР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автоматического наружного дефибриллятора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(АНД), когда он доступен оказывающему первую помощь, с обязательным соблюдением голосовых команд самого прибора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Оказание помощи пострадавшему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принятии лекарственных препаратов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медицинского применения, назначенных ему лечащим врачом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Устное информирование 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пострадавшего и окружающих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 готовности</a:t>
            </a: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и начале проведения мероприятий по оказанию первой помощи.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перечне состояний, при которых может быть оказана первая помощь впервые появились: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🔹Укусы и ужаливания ядовитых животных;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🔹Судорожный приступ, сопровождающийся потерей сознания;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🔹Острые психологические реакции на стресс.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E521F-9B62-E980-6B82-E58B69803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019" y="6254444"/>
            <a:ext cx="1261981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0" y="1557337"/>
            <a:ext cx="9144000" cy="46085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1. Мероприятия по оценке обстановки и обеспечению безопасных условий для оказания первой помощи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2. Вызов скорой медицинской помощи, других специальных служб</a:t>
            </a:r>
            <a:r>
              <a:rPr sz="2000">
                <a:solidFill>
                  <a:srgbClr val="000018"/>
                </a:solidFill>
              </a:rPr>
              <a:t>…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3. Определение наличия сознания у пострадавшего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4. Мероприятия по восстановлению проходимости дыхательных путей и определению признаков жизни у пострадавшего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5. Мероприятия по проведению сердечно-легочной реанимации до появления признаков жизни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6. Мероприятия по поддержанию проходимости дыхательных путей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7. Мероприятия по обзорному осмотру пострадавшего и временной остановке наружного кровотечения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8. Мероприятия по подробному осмотру пострадавшего в целях выявления признаков травм, отравлений и других состояний, угрожающих его жизни и здоровью, и по оказанию первой помощи в случае выявления указанных состояний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9. Придание пострадавшему оптимального положения тела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10. Контроль состояния пострадавшего (сознание, дыхание, кровообращение) и оказание психологической поддержки</a:t>
            </a:r>
            <a:endParaRPr/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sz="2000">
                <a:solidFill>
                  <a:srgbClr val="000018"/>
                </a:solidFill>
                <a:latin typeface="Arial Narrow"/>
              </a:rPr>
              <a:t>11. Передача пострадавшего бригаде скорой медицинской помощи, другим специальным службам, сотрудники которых обязаны оказывать первую помощь в соответствии с федеральным законом или со специальным правилом</a:t>
            </a:r>
            <a:endParaRPr/>
          </a:p>
        </p:txBody>
      </p:sp>
      <p:sp>
        <p:nvSpPr>
          <p:cNvPr id="12291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3600" b="1" i="0" u="none">
                <a:latin typeface="Arial Narrow"/>
              </a:rPr>
              <a:t>Перечень мероприятий по оказанию первой помощи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1D0DCF-B62E-40C1-54E8-52162A56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9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Grp="1" noChangeShapeType="1"/>
          </p:cNvSpPr>
          <p:nvPr/>
        </p:nvSpPr>
        <p:spPr bwMode="auto">
          <a:xfrm>
            <a:off x="0" y="2349500"/>
            <a:ext cx="9144000" cy="22875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Общая последовательность действий на месте происшествия с наличием пострадавших</a:t>
            </a:r>
            <a:endParaRPr/>
          </a:p>
        </p:txBody>
      </p:sp>
      <p:pic>
        <p:nvPicPr>
          <p:cNvPr id="770210392" name="Рисунок 77021039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2400" y="6210299"/>
            <a:ext cx="1319337" cy="62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Grp="1" noChangeShapeType="1"/>
          </p:cNvSpPr>
          <p:nvPr/>
        </p:nvSpPr>
        <p:spPr bwMode="auto">
          <a:xfrm>
            <a:off x="1116012" y="2133600"/>
            <a:ext cx="7559675" cy="396875"/>
          </a:xfrm>
          <a:prstGeom prst="rect">
            <a:avLst/>
          </a:prstGeom>
          <a:noFill/>
          <a:effectLst>
            <a:prstShdw prst="shdw17" dist="17960" dir="2700000">
              <a:scrgbClr r="0" g="0" b="0"/>
            </a:prstShdw>
          </a:effectLst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3319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Алгоритм оказания первой помощи</a:t>
            </a:r>
            <a:endParaRPr/>
          </a:p>
        </p:txBody>
      </p:sp>
      <p:pic>
        <p:nvPicPr>
          <p:cNvPr id="774799282" name="Рисунок 77479928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10499" y="6246810"/>
            <a:ext cx="1282690" cy="611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31FF22-631C-EB55-89F0-5F49AC587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773324"/>
            <a:ext cx="4896543" cy="608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Grp="1" noChangeShapeType="1"/>
          </p:cNvSpPr>
          <p:nvPr/>
        </p:nvSpPr>
        <p:spPr bwMode="auto">
          <a:xfrm>
            <a:off x="0" y="1844675"/>
            <a:ext cx="9144000" cy="30194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Соблюдение правил личной безопасности и обеспечение безопасных условий для оказания первой помощи</a:t>
            </a:r>
            <a:endParaRPr/>
          </a:p>
        </p:txBody>
      </p:sp>
      <p:pic>
        <p:nvPicPr>
          <p:cNvPr id="988385906" name="Рисунок 98838590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77174" y="6243038"/>
            <a:ext cx="1210649" cy="576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0659" name="Image 70659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0" y="836612"/>
            <a:ext cx="4994275" cy="6021387"/>
          </a:xfrm>
          <a:prstGeom prst="rect">
            <a:avLst/>
          </a:prstGeom>
          <a:noFill/>
        </p:spPr>
      </p:pic>
      <p:pic>
        <p:nvPicPr>
          <p:cNvPr id="70660" name="Picture 6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5003800" y="1052512"/>
            <a:ext cx="4138612" cy="5465762"/>
          </a:xfrm>
          <a:prstGeom prst="rect">
            <a:avLst/>
          </a:prstGeom>
          <a:noFill/>
        </p:spPr>
      </p:pic>
      <p:sp>
        <p:nvSpPr>
          <p:cNvPr id="70661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Обеспечение безопасных условий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5376F6-8EA3-4B26-27A9-02DEF341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075835"/>
            <a:ext cx="6457084" cy="54105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01BE3-8685-3AD5-9A06-B12BD905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1" y="0"/>
            <a:ext cx="8801429" cy="11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Grp="1" noChangeShapeType="1"/>
          </p:cNvSpPr>
          <p:nvPr/>
        </p:nvSpPr>
        <p:spPr bwMode="auto">
          <a:xfrm>
            <a:off x="611187" y="2133600"/>
            <a:ext cx="8532812" cy="4031873"/>
          </a:xfrm>
          <a:prstGeom prst="rect">
            <a:avLst/>
          </a:prstGeom>
          <a:noFill/>
          <a:effectLst>
            <a:prstShdw prst="shdw17" dist="17960" dir="2700000">
              <a:scrgbClr r="0" g="0" b="0"/>
            </a:prstShdw>
          </a:effectLst>
        </p:spPr>
        <p:txBody>
          <a:bodyPr lIns="91440" tIns="45720" rIns="91440" bIns="45720">
            <a:spAutoFit/>
          </a:bodyPr>
          <a:lstStyle/>
          <a:p>
            <a:pPr marL="342900" lvl="0" indent="-342900">
              <a:buAutoNum type="arabicPeriod"/>
              <a:defRPr/>
            </a:pPr>
            <a:r>
              <a:rPr sz="3200" b="0" i="0" u="none" dirty="0">
                <a:latin typeface="Arial Narrow"/>
              </a:rPr>
              <a:t>Основные понятия и нормативно-правовые акты</a:t>
            </a:r>
            <a:endParaRPr dirty="0"/>
          </a:p>
          <a:p>
            <a:pPr marL="342900" lvl="0" indent="-342900">
              <a:buAutoNum type="arabicPeriod"/>
              <a:defRPr/>
            </a:pPr>
            <a:endParaRPr lang="en-US" sz="3200" dirty="0"/>
          </a:p>
          <a:p>
            <a:pPr marL="342900" lvl="0" indent="-342900">
              <a:buAutoNum type="arabicPeriod"/>
              <a:defRPr/>
            </a:pPr>
            <a:r>
              <a:rPr sz="3200" b="0" i="0" u="none" dirty="0">
                <a:latin typeface="Arial Narrow"/>
              </a:rPr>
              <a:t>Важность оказания первой помощи</a:t>
            </a:r>
            <a:endParaRPr lang="en-US" sz="3200" dirty="0"/>
          </a:p>
          <a:p>
            <a:pPr marL="342900" lvl="0" indent="-342900">
              <a:buAutoNum type="arabicPeriod"/>
              <a:defRPr/>
            </a:pPr>
            <a:endParaRPr lang="en-US" sz="3200" dirty="0"/>
          </a:p>
          <a:p>
            <a:pPr marL="342900" lvl="0" indent="-342900">
              <a:buAutoNum type="arabicPeriod"/>
              <a:defRPr/>
            </a:pPr>
            <a:r>
              <a:rPr sz="3200" b="0" i="0" u="none" dirty="0">
                <a:latin typeface="Arial Narrow"/>
              </a:rPr>
              <a:t>Последовательность выполнения мероприятий первой помощи</a:t>
            </a:r>
            <a:endParaRPr lang="en-US" sz="3200" dirty="0"/>
          </a:p>
          <a:p>
            <a:pPr marL="342900" lvl="0" indent="-342900">
              <a:buAutoNum type="arabicPeriod"/>
              <a:defRPr/>
            </a:pPr>
            <a:endParaRPr lang="en-US" sz="3200" dirty="0"/>
          </a:p>
          <a:p>
            <a:pPr marL="342900" lvl="0" indent="-342900">
              <a:buAutoNum type="arabicPeriod"/>
              <a:defRPr/>
            </a:pPr>
            <a:r>
              <a:rPr sz="3200" b="0" i="0" u="none" dirty="0">
                <a:latin typeface="Arial Narrow"/>
              </a:rPr>
              <a:t>Ознакомление с комплектацией ап</a:t>
            </a:r>
            <a:r>
              <a:rPr sz="3200" b="0" dirty="0">
                <a:latin typeface="Arial Narrow"/>
              </a:rPr>
              <a:t>течек</a:t>
            </a:r>
            <a:r>
              <a:rPr sz="3200" b="0" i="0" u="none" dirty="0">
                <a:latin typeface="Arial Narrow"/>
              </a:rPr>
              <a:t> </a:t>
            </a:r>
            <a:endParaRPr lang="en-US" sz="3200" dirty="0"/>
          </a:p>
        </p:txBody>
      </p:sp>
      <p:sp>
        <p:nvSpPr>
          <p:cNvPr id="4099" name="Text Box 3"/>
          <p:cNvSpPr txBox="1">
            <a:spLocks noGrp="1" noChangeShapeType="1"/>
          </p:cNvSpPr>
          <p:nvPr/>
        </p:nvSpPr>
        <p:spPr bwMode="auto">
          <a:xfrm>
            <a:off x="1116012" y="333375"/>
            <a:ext cx="72009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Цели занятия</a:t>
            </a:r>
            <a:endParaRPr/>
          </a:p>
        </p:txBody>
      </p:sp>
      <p:pic>
        <p:nvPicPr>
          <p:cNvPr id="1622622197" name="Рисунок 162262219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61898" y="6222333"/>
            <a:ext cx="1382099" cy="658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09B2CA-4D4B-0AFF-DEB6-9ED34928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82206"/>
            <a:ext cx="6777358" cy="5373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89E72-48DB-1E8A-CB9A-BC5BE8F3A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0648"/>
            <a:ext cx="5584420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17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72540-543A-21E2-E787-695B328E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6" y="0"/>
            <a:ext cx="8382727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7B57E5-231C-B055-2C55-37403AC2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25" y="1484784"/>
            <a:ext cx="724704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0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E67917-9744-FB43-46B3-5A6179D4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486876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558732-0F1F-465A-12E2-F0A19952A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999" y="1628800"/>
            <a:ext cx="6086001" cy="500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5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A84CB-43C5-57BB-ACD1-7D23DDE0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11816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8B3E8-6F1D-800A-2F50-35E15C59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757934"/>
            <a:ext cx="5581887" cy="47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7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30DCE-D71B-9215-7EE5-51E49FEE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8640"/>
            <a:ext cx="6017274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784B71-69B7-5842-A8AA-E63482016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98" y="1330247"/>
            <a:ext cx="5126297" cy="50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D93C63-5638-FF40-51A6-793B9242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09" y="2060848"/>
            <a:ext cx="3863266" cy="35775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1EFDAC-F1C7-A3C0-ED85-C072DD6DE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16" y="1592796"/>
            <a:ext cx="4381798" cy="40455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EBDB8A-2D09-881F-DC6A-758BF64B6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038" y="250642"/>
            <a:ext cx="601727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15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C1FC6-9278-04BE-8180-88A28BF4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632"/>
            <a:ext cx="6822015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6F7D4A-DA28-A529-66A1-A4E9E253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4" y="1196752"/>
            <a:ext cx="6299214" cy="55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1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C68886-F9C4-5516-7751-8C5B89353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8640"/>
            <a:ext cx="4615072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9F14B-9EC0-00DE-A0A7-B4C7E4FB0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3" y="1772816"/>
            <a:ext cx="5778878" cy="48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3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14944-0686-D5FF-1839-AC3BA092E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149" y="260648"/>
            <a:ext cx="5791702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B84A8A-03C1-D43E-488C-3A9B45F2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23" y="1268760"/>
            <a:ext cx="570787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12612" y="980728"/>
            <a:ext cx="9144000" cy="7207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sz="4800" b="1" i="0" u="none" dirty="0">
                <a:latin typeface="Arial Narrow"/>
              </a:rPr>
              <a:t>Помощь бригаде скорой медицинской помощи при перемещении и транспортировки пострадавшего  по пункту 9. Универсального алгоритма</a:t>
            </a:r>
            <a:endParaRPr dirty="0"/>
          </a:p>
        </p:txBody>
      </p:sp>
      <p:pic>
        <p:nvPicPr>
          <p:cNvPr id="1594539671" name="Рисунок 159453967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2400" y="6183589"/>
            <a:ext cx="1315424" cy="62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457200" y="1600200"/>
            <a:ext cx="4038600" cy="4525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8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4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0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8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8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/>
          </a:p>
        </p:txBody>
      </p:sp>
      <p:sp>
        <p:nvSpPr>
          <p:cNvPr id="64516" name="Text Box 4"/>
          <p:cNvSpPr txBox="1">
            <a:spLocks noGrp="1" noChangeShapeType="1"/>
          </p:cNvSpPr>
          <p:nvPr/>
        </p:nvSpPr>
        <p:spPr bwMode="auto">
          <a:xfrm>
            <a:off x="76202" y="332656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 dirty="0">
                <a:latin typeface="Arial Narrow"/>
              </a:rPr>
              <a:t>Организация оказания первой помощи в Российской Федерации</a:t>
            </a:r>
            <a:endParaRPr dirty="0"/>
          </a:p>
        </p:txBody>
      </p:sp>
      <p:pic>
        <p:nvPicPr>
          <p:cNvPr id="1610993870" name="Рисунок 161099386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51399" y="6157467"/>
            <a:ext cx="1392599" cy="6635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E5E4B-0E65-16CC-C585-D41B9CF4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852936"/>
            <a:ext cx="9144000" cy="268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в одиночку с поддержкой</a:t>
            </a:r>
            <a:endParaRPr/>
          </a:p>
        </p:txBody>
      </p:sp>
      <p:pic>
        <p:nvPicPr>
          <p:cNvPr id="73732" name="Рисунок 65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2735262" y="1484312"/>
            <a:ext cx="3751262" cy="5373687"/>
          </a:xfrm>
          <a:prstGeom prst="rect">
            <a:avLst/>
          </a:prstGeom>
          <a:noFill/>
        </p:spPr>
      </p:pic>
      <p:pic>
        <p:nvPicPr>
          <p:cNvPr id="1531613452" name="Рисунок 153161345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91449" y="6244828"/>
            <a:ext cx="1286849" cy="613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826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в одиночку на плече</a:t>
            </a:r>
            <a:endParaRPr/>
          </a:p>
        </p:txBody>
      </p:sp>
      <p:pic>
        <p:nvPicPr>
          <p:cNvPr id="77827" name="Рисунок 67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2220912" y="836612"/>
            <a:ext cx="4338637" cy="6021387"/>
          </a:xfrm>
          <a:prstGeom prst="rect">
            <a:avLst/>
          </a:prstGeom>
          <a:noFill/>
        </p:spPr>
      </p:pic>
      <p:pic>
        <p:nvPicPr>
          <p:cNvPr id="1561091890" name="Рисунок 15610918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34299" y="6213058"/>
            <a:ext cx="1353524" cy="644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вдвоем на замке из четырех рук </a:t>
            </a:r>
            <a:endParaRPr/>
          </a:p>
        </p:txBody>
      </p:sp>
      <p:pic>
        <p:nvPicPr>
          <p:cNvPr id="78851" name="Рисунок 70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611187" y="2349500"/>
            <a:ext cx="4105275" cy="3973512"/>
          </a:xfrm>
          <a:prstGeom prst="rect">
            <a:avLst/>
          </a:prstGeom>
          <a:noFill/>
        </p:spPr>
      </p:pic>
      <p:pic>
        <p:nvPicPr>
          <p:cNvPr id="78852" name="Рисунок 71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5419725" y="1557337"/>
            <a:ext cx="3216275" cy="5300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874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вдвоем на замке из трех рук с поддержкой под спину</a:t>
            </a:r>
            <a:r>
              <a:rPr sz="3600" b="1" i="0" u="none">
                <a:latin typeface="Arial Narrow"/>
              </a:rPr>
              <a:t> </a:t>
            </a:r>
            <a:endParaRPr/>
          </a:p>
        </p:txBody>
      </p:sp>
      <p:pic>
        <p:nvPicPr>
          <p:cNvPr id="79875" name="Рисунок 72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0" y="1589087"/>
            <a:ext cx="5364162" cy="4568825"/>
          </a:xfrm>
          <a:prstGeom prst="rect">
            <a:avLst/>
          </a:prstGeom>
          <a:noFill/>
        </p:spPr>
      </p:pic>
      <p:pic>
        <p:nvPicPr>
          <p:cNvPr id="79876" name="Рисунок 73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5360987" y="1557337"/>
            <a:ext cx="3783012" cy="5300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вдвоем за руки и ноги</a:t>
            </a:r>
            <a:r>
              <a:rPr sz="3600" b="1" i="0" u="none">
                <a:latin typeface="Arial Narrow"/>
              </a:rPr>
              <a:t> </a:t>
            </a:r>
            <a:endParaRPr/>
          </a:p>
        </p:txBody>
      </p:sp>
      <p:pic>
        <p:nvPicPr>
          <p:cNvPr id="80899" name="Рисунок 74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979612" y="1425575"/>
            <a:ext cx="5616575" cy="5449887"/>
          </a:xfrm>
          <a:prstGeom prst="rect">
            <a:avLst/>
          </a:prstGeom>
          <a:noFill/>
        </p:spPr>
      </p:pic>
      <p:pic>
        <p:nvPicPr>
          <p:cNvPr id="899475410" name="Рисунок 89947540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38100" y="6253214"/>
            <a:ext cx="1305899" cy="62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22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Перемещение с подозрением на травму позвоночника  </a:t>
            </a:r>
            <a:endParaRPr/>
          </a:p>
        </p:txBody>
      </p:sp>
      <p:pic>
        <p:nvPicPr>
          <p:cNvPr id="81923" name="Рисунок 75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331912" y="1503362"/>
            <a:ext cx="6480174" cy="5354637"/>
          </a:xfrm>
          <a:prstGeom prst="rect">
            <a:avLst/>
          </a:prstGeom>
          <a:noFill/>
        </p:spPr>
      </p:pic>
      <p:pic>
        <p:nvPicPr>
          <p:cNvPr id="1577888109" name="Рисунок 157788810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64591" y="6229350"/>
            <a:ext cx="1179407" cy="56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42936159" name="Рисунок 114293615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14274" y="6148176"/>
            <a:ext cx="1429724" cy="681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4E2F2-D397-EC94-BC2F-604AF3E49328}"/>
              </a:ext>
            </a:extLst>
          </p:cNvPr>
          <p:cNvSpPr txBox="1"/>
          <p:nvPr/>
        </p:nvSpPr>
        <p:spPr>
          <a:xfrm>
            <a:off x="755576" y="404664"/>
            <a:ext cx="81369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Оказание первой помощи допускается, если отсутствует выраженный до начала оказания первой помощи отказ гражданина или его законного представителя от оказания первой помощи.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Первоочередность оказания первой помощи двум и более пострадавшим определяется исходя из тяжести их состояния, при этом приоритет должен отдаваться детям (несовершеннолетним).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При оказании первой помощи используются аптечки для оказания первой помощи и подручные средства.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Вызов скорой медицинской помощи</a:t>
            </a:r>
            <a:r>
              <a:rPr sz="3600" b="1" i="0" u="none">
                <a:latin typeface="Arial Narrow"/>
              </a:rPr>
              <a:t> </a:t>
            </a:r>
            <a:endParaRPr/>
          </a:p>
        </p:txBody>
      </p:sp>
      <p:pic>
        <p:nvPicPr>
          <p:cNvPr id="104301112" name="Рисунок 1043011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1424" y="6146832"/>
            <a:ext cx="1372574" cy="6540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DC63A3-034A-55C5-A37F-9BEB20CF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420888"/>
            <a:ext cx="6666998" cy="4038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Grp="1" noChangeShapeType="1"/>
          </p:cNvSpPr>
          <p:nvPr/>
        </p:nvSpPr>
        <p:spPr bwMode="auto">
          <a:xfrm>
            <a:off x="0" y="2420937"/>
            <a:ext cx="9144000" cy="22875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Современные наборы средств и устройств, использующиеся для оказания первой помощи</a:t>
            </a:r>
            <a:endParaRPr/>
          </a:p>
        </p:txBody>
      </p:sp>
      <p:pic>
        <p:nvPicPr>
          <p:cNvPr id="510423799" name="Рисунок 51042379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04722" y="6179468"/>
            <a:ext cx="1364052" cy="649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795" name="Picture 5" descr="http://audittransavto.ru/wp-content/uploads/2013/09/%D0%90%D0%BF%D1%82%D0%B5%D1%87%D0%BA%D0%B0-%D0%BF%D0%B5%D1%80%D0%B2%D0%BE%D0%B9-%D0%BF%D0%BE%D0%BC%D0%BE%D1%89%D0%B8-%D1%80%D0%B0%D0%B1%D0%BE%D1%82%D0%BD%D0%B8%D0%BA%D0%B0%D0%BC-%D0%BF%D0%BE-%D0%BF%D1%80%D0%B8%D0%BA%D0%B0%D0%B7%D1%83-%E2%84%96169-%D0%BD-%D0%BE%D1%82-05.03.2011%D0%B31.jpg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2124075" y="1484312"/>
            <a:ext cx="5327650" cy="5327650"/>
          </a:xfrm>
          <a:prstGeom prst="rect">
            <a:avLst/>
          </a:prstGeom>
          <a:noFill/>
        </p:spPr>
      </p:pic>
      <p:sp>
        <p:nvSpPr>
          <p:cNvPr id="33797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Аптечка для оказания первой помощи работникам</a:t>
            </a:r>
            <a:endParaRPr/>
          </a:p>
        </p:txBody>
      </p:sp>
      <p:pic>
        <p:nvPicPr>
          <p:cNvPr id="1521426495" name="Рисунок 152142649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00975" y="6211886"/>
            <a:ext cx="1259367" cy="600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457200" y="1600200"/>
            <a:ext cx="4038600" cy="4525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8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4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0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8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8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/>
          </a:p>
        </p:txBody>
      </p:sp>
      <p:pic>
        <p:nvPicPr>
          <p:cNvPr id="1671218495" name="Рисунок 167121849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14274" y="6126161"/>
            <a:ext cx="1429724" cy="6812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F99D5B-6F55-9D74-0D03-BD863A2E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592"/>
            <a:ext cx="8816280" cy="12401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D0B5C-B075-B1E4-0A53-4D226671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1969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B9862-0880-53C7-1601-2F1A2DCCA7FE}"/>
              </a:ext>
            </a:extLst>
          </p:cNvPr>
          <p:cNvSpPr txBox="1"/>
          <p:nvPr/>
        </p:nvSpPr>
        <p:spPr>
          <a:xfrm>
            <a:off x="7956376" y="692696"/>
            <a:ext cx="227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8B223-54AC-552B-07CE-BC84DEE70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59" y="2996952"/>
            <a:ext cx="8816281" cy="3810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71" name="Picture 11" descr="https://doktormobil.ru/cms/prodImages/28_10_15/88681-vvpu3bsjvgqn5igt4rig8q1n73-75753.jpg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979612" y="1773237"/>
            <a:ext cx="5040312" cy="5040312"/>
          </a:xfrm>
          <a:prstGeom prst="rect">
            <a:avLst/>
          </a:prstGeom>
          <a:noFill/>
        </p:spPr>
      </p:pic>
      <p:sp>
        <p:nvSpPr>
          <p:cNvPr id="32773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Аптечка первой помощи (автомобильная)</a:t>
            </a:r>
            <a:endParaRPr/>
          </a:p>
        </p:txBody>
      </p:sp>
      <p:pic>
        <p:nvPicPr>
          <p:cNvPr id="1531043264" name="Рисунок 15310432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91449" y="6191301"/>
            <a:ext cx="1305900" cy="62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82A1B-2A06-995E-090E-2F217678CCE0}"/>
              </a:ext>
            </a:extLst>
          </p:cNvPr>
          <p:cNvSpPr txBox="1"/>
          <p:nvPr/>
        </p:nvSpPr>
        <p:spPr>
          <a:xfrm>
            <a:off x="395536" y="332656"/>
            <a:ext cx="84969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Аптечка должна быть в каждой компании. Хранить ее нужно в месте, специально отведенном для оказания первой помощи (ст. 216.3 ТК РФ Ст. 5.27.1 КоАП РФ предусматривает следующие суммы штрафов:</a:t>
            </a:r>
          </a:p>
          <a:p>
            <a:endParaRPr lang="ru-RU" sz="1800" dirty="0">
              <a:latin typeface="Century Gothic" panose="020B0502020202020204" pitchFamily="34" charset="0"/>
            </a:endParaRPr>
          </a:p>
          <a:p>
            <a:r>
              <a:rPr lang="ru-RU" sz="1800" dirty="0">
                <a:latin typeface="Century Gothic" panose="020B0502020202020204" pitchFamily="34" charset="0"/>
              </a:rPr>
              <a:t>на должностных лиц и ИП — 2 000-5 000 руб.;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на юридических лиц — 50 000-80 000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270BA-2628-CC82-0340-D76E1C207A37}"/>
              </a:ext>
            </a:extLst>
          </p:cNvPr>
          <p:cNvSpPr txBox="1"/>
          <p:nvPr/>
        </p:nvSpPr>
        <p:spPr>
          <a:xfrm>
            <a:off x="379299" y="2207752"/>
            <a:ext cx="8352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Аптечку для работников следует собирать по правилам, утвержденным Приказом Минздрава РФ от 24.05.2024 № 262н. Он вступит в силу 1 сентября 2024 года и будет действовать до 1 сентября 2030 года. При этом аптечки, укомплектованные согласно Приказу Минздрава РФ от 15.12.2020 № 1331н, можно использовать до 1 сентября 2027 года.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7BF42-2E73-09F6-0E46-FC743C429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962078"/>
            <a:ext cx="5220072" cy="28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2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755650" y="2781300"/>
            <a:ext cx="8229600" cy="11525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sz="4000">
                <a:solidFill>
                  <a:schemeClr val="lt1"/>
                </a:solidFill>
              </a:rPr>
              <a:t>Статья 31. «Первая помощь»</a:t>
            </a:r>
            <a:r>
              <a:rPr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5363" name="Rectangle 4"/>
          <p:cNvSpPr>
            <a:spLocks noGrp="1" noChangeShapeType="1"/>
          </p:cNvSpPr>
          <p:nvPr/>
        </p:nvSpPr>
        <p:spPr bwMode="auto">
          <a:xfrm>
            <a:off x="0" y="1989137"/>
            <a:ext cx="9144000" cy="410368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>
              <a:spcBef>
                <a:spcPts val="0"/>
              </a:spcBef>
              <a:buNone/>
              <a:defRPr/>
            </a:pPr>
            <a:r>
              <a:rPr sz="3200" b="0" i="0" u="none">
                <a:latin typeface="Arial Narrow"/>
              </a:rPr>
              <a:t>Статья 31. «Первая помощь» </a:t>
            </a:r>
            <a:endParaRPr/>
          </a:p>
          <a:p>
            <a:pPr marL="342900" lvl="0">
              <a:spcBef>
                <a:spcPts val="0"/>
              </a:spcBef>
              <a:buNone/>
              <a:defRPr/>
            </a:pPr>
            <a:endParaRPr lang="en-US" sz="3200"/>
          </a:p>
          <a:p>
            <a:pPr marL="342900" lvl="0">
              <a:spcBef>
                <a:spcPts val="0"/>
              </a:spcBef>
              <a:buNone/>
              <a:defRPr/>
            </a:pPr>
            <a:r>
              <a:rPr sz="3200" b="0" i="0" u="none">
                <a:latin typeface="Arial Narrow"/>
              </a:rPr>
              <a:t>4. Водители транспортных средств и другие лица вправе оказывать первую помощь при наличии соответствующей подготовки и (или) навыков. </a:t>
            </a:r>
            <a:endParaRPr/>
          </a:p>
        </p:txBody>
      </p:sp>
      <p:sp>
        <p:nvSpPr>
          <p:cNvPr id="15364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18605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>
                <a:latin typeface="Arial Narrow"/>
              </a:rPr>
              <a:t>«Об основах охраны здоровья граждан Российской Федерации»</a:t>
            </a:r>
            <a:r>
              <a:rPr sz="3600">
                <a:latin typeface="Arial Narrow"/>
              </a:rPr>
              <a:t> </a:t>
            </a:r>
            <a:r>
              <a:rPr sz="2000">
                <a:latin typeface="Arial Narrow"/>
              </a:rPr>
              <a:t>(от 21 ноября 2011 г. N 323-ФЗ)</a:t>
            </a:r>
            <a:endParaRPr/>
          </a:p>
        </p:txBody>
      </p:sp>
      <p:pic>
        <p:nvPicPr>
          <p:cNvPr id="1519030823" name="Рисунок 15190308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81924" y="6226227"/>
            <a:ext cx="1305899" cy="62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ShapeType="1"/>
          </p:cNvSpPr>
          <p:nvPr>
            <p:ph type="body"/>
          </p:nvPr>
        </p:nvSpPr>
        <p:spPr bwMode="auto">
          <a:xfrm>
            <a:off x="0" y="1628775"/>
            <a:ext cx="9144000" cy="44640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+mj-lt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+mj-lt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+mj-lt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+mj-lt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+mj-lt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sz="2800">
                <a:latin typeface="Arial Narrow"/>
              </a:rPr>
              <a:t>Ст. 39 «Крайняя необходимость» УК РФ:</a:t>
            </a:r>
            <a:endParaRPr/>
          </a:p>
          <a:p>
            <a:pPr marL="342900" lvl="0" indent="-342900">
              <a:spcBef>
                <a:spcPts val="0"/>
              </a:spcBef>
              <a:buNone/>
              <a:defRPr/>
            </a:pPr>
            <a:r>
              <a:rPr sz="2800">
                <a:latin typeface="Arial Narrow"/>
              </a:rPr>
              <a:t>«1. Не является преступлением причинение вреда … в состоянии крайней необходимости, то есть для устранения опасности, непосредственно угрожающей личности и правам данного лица …»</a:t>
            </a:r>
            <a:endParaRPr/>
          </a:p>
          <a:p>
            <a:pPr marL="342900" lvl="0" indent="-342900">
              <a:spcBef>
                <a:spcPts val="0"/>
              </a:spcBef>
              <a:buChar char="-"/>
              <a:defRPr/>
            </a:pPr>
            <a:endParaRPr/>
          </a:p>
          <a:p>
            <a:pPr marL="342900" lvl="0" indent="-342900">
              <a:spcBef>
                <a:spcPts val="0"/>
              </a:spcBef>
              <a:buNone/>
              <a:defRPr/>
            </a:pPr>
            <a:r>
              <a:rPr sz="2800">
                <a:latin typeface="Arial Narrow"/>
              </a:rPr>
              <a:t>Ст. 2.7 «Крайняя необходимость» КоАП РФ:</a:t>
            </a:r>
            <a:endParaRPr/>
          </a:p>
          <a:p>
            <a:pPr marL="342900" lvl="0" indent="-342900">
              <a:spcBef>
                <a:spcPts val="0"/>
              </a:spcBef>
              <a:buNone/>
              <a:defRPr/>
            </a:pPr>
            <a:r>
              <a:rPr sz="2800">
                <a:latin typeface="Arial Narrow"/>
              </a:rPr>
              <a:t>« Не является административным правонарушением причинение лицом вреда …в состоянии крайней необходимости, то есть для устранения опасности, непосредственно угрожающей личности и правам данного лица…»</a:t>
            </a:r>
            <a:endParaRPr/>
          </a:p>
        </p:txBody>
      </p:sp>
      <p:sp>
        <p:nvSpPr>
          <p:cNvPr id="28675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spcBef>
                <a:spcPts val="0"/>
              </a:spcBef>
              <a:buNone/>
              <a:defRPr/>
            </a:pPr>
            <a:r>
              <a:rPr sz="4800">
                <a:latin typeface="Arial Narrow"/>
              </a:rPr>
              <a:t>Освобождение от ответственности</a:t>
            </a:r>
            <a:endParaRPr/>
          </a:p>
        </p:txBody>
      </p:sp>
      <p:pic>
        <p:nvPicPr>
          <p:cNvPr id="1931343304" name="Рисунок 193134330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05749" y="6257925"/>
            <a:ext cx="1179407" cy="56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0715766" name="Рисунок 31071576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67649" y="6200775"/>
            <a:ext cx="1219387" cy="58102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39E2BCC-07F3-56A4-560B-77089376F9CC}"/>
              </a:ext>
            </a:extLst>
          </p:cNvPr>
          <p:cNvSpPr/>
          <p:nvPr/>
        </p:nvSpPr>
        <p:spPr>
          <a:xfrm>
            <a:off x="395536" y="260647"/>
            <a:ext cx="8280920" cy="114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Кто может оказывать первую помощь </a:t>
            </a:r>
            <a:r>
              <a:rPr lang="ru-RU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в соответствии с законодательством РФ</a:t>
            </a:r>
            <a:r>
              <a:rPr lang="ru-RU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):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75C5BEB-0AC8-7CC7-C45E-2FC2EE360425}"/>
              </a:ext>
            </a:extLst>
          </p:cNvPr>
          <p:cNvSpPr/>
          <p:nvPr/>
        </p:nvSpPr>
        <p:spPr>
          <a:xfrm>
            <a:off x="179512" y="1681682"/>
            <a:ext cx="7992888" cy="2035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Обязаны  - </a:t>
            </a:r>
            <a:r>
              <a:rPr lang="ru-RU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сотрудники органов внутренних дел Российской Федерации, военнослужащие, сотрудники войск Национальной гвардии, ведомственной </a:t>
            </a:r>
            <a:r>
              <a:rPr lang="ru-RU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охраны,сотрудники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и работники Государственной противопожарной службы, спасатели аварийно-спасательных служб, внештатные сотрудники полиции.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C367F10-BBD8-8F03-BEE1-BEB03F3DB9A2}"/>
              </a:ext>
            </a:extLst>
          </p:cNvPr>
          <p:cNvSpPr/>
          <p:nvPr/>
        </p:nvSpPr>
        <p:spPr>
          <a:xfrm>
            <a:off x="179512" y="4107703"/>
            <a:ext cx="7992888" cy="11141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Вправе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- водители транспортных средств и другие лица при наличии соответствующей подготовки и (или) навыков.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9CC4242-B3D9-FB86-9AAC-00BFD2A7DC42}"/>
              </a:ext>
            </a:extLst>
          </p:cNvPr>
          <p:cNvSpPr/>
          <p:nvPr/>
        </p:nvSpPr>
        <p:spPr>
          <a:xfrm>
            <a:off x="179512" y="5494271"/>
            <a:ext cx="7560840" cy="111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принять меры </a:t>
            </a:r>
            <a:r>
              <a:rPr lang="ru-RU" sz="2000" dirty="0">
                <a:latin typeface="Century Gothic" panose="020B0502020202020204" pitchFamily="34" charset="0"/>
              </a:rPr>
              <a:t>по оказанию первой помощи пострадавшим должны также водители транспортных средств, причастные к ДТП.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8FECA22-25B0-7F41-BEEF-A1233003B822}"/>
              </a:ext>
            </a:extLst>
          </p:cNvPr>
          <p:cNvSpPr/>
          <p:nvPr/>
        </p:nvSpPr>
        <p:spPr>
          <a:xfrm>
            <a:off x="287524" y="404664"/>
            <a:ext cx="8568952" cy="56166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Согласно Федеральному закону от 02.04.2014 N 44-ФЗ (ред. от 14.07.2022) «Об участии граждан в охране общественного порядка»:</a:t>
            </a:r>
          </a:p>
          <a:p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Статья 18. Обязанности народных дружинников.</a:t>
            </a:r>
          </a:p>
          <a:p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Народные дружинники при участии в охране общественного порядка обязаны:</a:t>
            </a:r>
          </a:p>
          <a:p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знать и соблюдать требования законодательных и иных нормативных правовых актов в сфере охраны общественного порядка;….</a:t>
            </a:r>
          </a:p>
          <a:p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6) оказывать первую помощь гражданам при несчастных случаях, травмах, отравлениях и других состояниях и заболеваниях, угрожающих их жизни и здоровью, при наличии соответствующей подготовки и (или) навыков;</a:t>
            </a:r>
          </a:p>
          <a:p>
            <a:pPr marL="457200" indent="-457200">
              <a:buAutoNum type="arabicParenR"/>
            </a:pPr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545EF-FC1B-56AB-7566-5C520D22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212" y="6260540"/>
            <a:ext cx="1249788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ShapeType="1"/>
          </p:cNvSpPr>
          <p:nvPr/>
        </p:nvSpPr>
        <p:spPr bwMode="auto">
          <a:xfrm>
            <a:off x="323528" y="1659285"/>
            <a:ext cx="9144000" cy="353943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3200" b="0" i="0" u="none" dirty="0">
                <a:latin typeface="Arial Narrow"/>
              </a:rPr>
              <a:t>первая помощь — это комплекс мероприятий, направленных на сохранение и поддержание жизни и здоровья пострадавших и проводимых при несчастных случаях, травмах, ранениях, поражениях, отравлениях, других состояниях и заболеваниях, угрожающих жизни и здоровью пострадавших, до оказания медицинской помощи.</a:t>
            </a:r>
            <a:endParaRPr dirty="0"/>
          </a:p>
        </p:txBody>
      </p:sp>
      <p:sp>
        <p:nvSpPr>
          <p:cNvPr id="5123" name="Text Box 3"/>
          <p:cNvSpPr txBox="1">
            <a:spLocks noGrp="1" noChangeShapeType="1"/>
          </p:cNvSpPr>
          <p:nvPr/>
        </p:nvSpPr>
        <p:spPr bwMode="auto">
          <a:xfrm>
            <a:off x="0" y="0"/>
            <a:ext cx="9144000" cy="823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4800" b="1" i="0" u="none">
                <a:latin typeface="Arial Narrow"/>
              </a:rPr>
              <a:t>Понятие «первая помощь»</a:t>
            </a:r>
            <a:endParaRPr/>
          </a:p>
        </p:txBody>
      </p:sp>
      <p:pic>
        <p:nvPicPr>
          <p:cNvPr id="1902536225" name="Рисунок 19025362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48599" y="6262984"/>
            <a:ext cx="1248749" cy="59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theme/theme1.xml><?xml version="1.0" encoding="utf-8"?>
<a:theme xmlns:a="http://schemas.openxmlformats.org/drawingml/2006/main" name="Оформление по умолчанию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83</TotalTime>
  <Words>1041</Words>
  <Application>Microsoft Office PowerPoint</Application>
  <DocSecurity>0</DocSecurity>
  <PresentationFormat>Экран (4:3)</PresentationFormat>
  <Paragraphs>95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Arial Narrow</vt:lpstr>
      <vt:lpstr>Century Gothic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ГКГ МВД РФ</dc:creator>
  <cp:keywords/>
  <dc:description/>
  <cp:lastModifiedBy>Юлия</cp:lastModifiedBy>
  <cp:revision>702</cp:revision>
  <dcterms:created xsi:type="dcterms:W3CDTF">2007-01-10T10:05:00Z</dcterms:created>
  <dcterms:modified xsi:type="dcterms:W3CDTF">2025-10-09T12:58:34Z</dcterms:modified>
  <cp:category/>
  <dc:identifier/>
  <cp:contentStatus/>
  <dc:language/>
  <cp:version/>
</cp:coreProperties>
</file>